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sldIdLst>
    <p:sldId id="497" r:id="rId2"/>
    <p:sldId id="1108" r:id="rId3"/>
    <p:sldId id="1285" r:id="rId4"/>
    <p:sldId id="1284" r:id="rId5"/>
    <p:sldId id="1283" r:id="rId6"/>
    <p:sldId id="1282" r:id="rId7"/>
    <p:sldId id="1281" r:id="rId8"/>
    <p:sldId id="946" r:id="rId9"/>
    <p:sldId id="1113" r:id="rId10"/>
    <p:sldId id="1290" r:id="rId11"/>
    <p:sldId id="1289" r:id="rId12"/>
    <p:sldId id="1288" r:id="rId13"/>
    <p:sldId id="1287" r:id="rId14"/>
    <p:sldId id="1286" r:id="rId15"/>
    <p:sldId id="1344" r:id="rId16"/>
    <p:sldId id="1466" r:id="rId17"/>
    <p:sldId id="1343" r:id="rId18"/>
    <p:sldId id="1342" r:id="rId19"/>
    <p:sldId id="1298" r:id="rId20"/>
    <p:sldId id="1340" r:id="rId21"/>
    <p:sldId id="1339" r:id="rId22"/>
    <p:sldId id="942" r:id="rId23"/>
    <p:sldId id="1119" r:id="rId24"/>
    <p:sldId id="1297" r:id="rId25"/>
    <p:sldId id="1296" r:id="rId26"/>
    <p:sldId id="1295" r:id="rId27"/>
    <p:sldId id="1294" r:id="rId28"/>
    <p:sldId id="1126" r:id="rId29"/>
    <p:sldId id="1304" r:id="rId30"/>
    <p:sldId id="1249" r:id="rId31"/>
    <p:sldId id="999" r:id="rId32"/>
    <p:sldId id="1127" r:id="rId33"/>
    <p:sldId id="1128" r:id="rId34"/>
    <p:sldId id="1305" r:id="rId35"/>
    <p:sldId id="1129" r:id="rId36"/>
    <p:sldId id="1306" r:id="rId37"/>
    <p:sldId id="948" r:id="rId38"/>
    <p:sldId id="1310" r:id="rId39"/>
    <p:sldId id="1309" r:id="rId40"/>
    <p:sldId id="1308" r:id="rId41"/>
    <p:sldId id="1307" r:id="rId42"/>
    <p:sldId id="1084" r:id="rId43"/>
    <p:sldId id="1315" r:id="rId44"/>
    <p:sldId id="1314" r:id="rId45"/>
    <p:sldId id="1313" r:id="rId46"/>
    <p:sldId id="1312" r:id="rId47"/>
    <p:sldId id="1311" r:id="rId48"/>
    <p:sldId id="955" r:id="rId49"/>
    <p:sldId id="953" r:id="rId50"/>
    <p:sldId id="1130" r:id="rId51"/>
    <p:sldId id="1134" r:id="rId52"/>
    <p:sldId id="1316" r:id="rId53"/>
    <p:sldId id="1319" r:id="rId54"/>
    <p:sldId id="1318" r:id="rId55"/>
    <p:sldId id="1317" r:id="rId56"/>
    <p:sldId id="954" r:id="rId57"/>
    <p:sldId id="1135" r:id="rId58"/>
    <p:sldId id="1136" r:id="rId59"/>
    <p:sldId id="1137" r:id="rId60"/>
    <p:sldId id="944" r:id="rId61"/>
    <p:sldId id="1460" r:id="rId62"/>
    <p:sldId id="1140" r:id="rId63"/>
    <p:sldId id="1322" r:id="rId64"/>
    <p:sldId id="1321" r:id="rId65"/>
    <p:sldId id="1320" r:id="rId66"/>
    <p:sldId id="1142" r:id="rId67"/>
    <p:sldId id="1324" r:id="rId68"/>
    <p:sldId id="1323" r:id="rId69"/>
    <p:sldId id="1145" r:id="rId70"/>
    <p:sldId id="1327" r:id="rId71"/>
    <p:sldId id="1326" r:id="rId72"/>
    <p:sldId id="1325" r:id="rId73"/>
    <p:sldId id="1147" r:id="rId74"/>
    <p:sldId id="1329" r:id="rId75"/>
    <p:sldId id="1328" r:id="rId76"/>
    <p:sldId id="1151" r:id="rId77"/>
    <p:sldId id="1333" r:id="rId78"/>
    <p:sldId id="1332" r:id="rId79"/>
    <p:sldId id="1331" r:id="rId80"/>
    <p:sldId id="1330" r:id="rId81"/>
    <p:sldId id="1154" r:id="rId82"/>
    <p:sldId id="1336" r:id="rId83"/>
    <p:sldId id="1335" r:id="rId84"/>
    <p:sldId id="1334" r:id="rId85"/>
    <p:sldId id="1156" r:id="rId86"/>
    <p:sldId id="1338" r:id="rId87"/>
    <p:sldId id="1337" r:id="rId88"/>
    <p:sldId id="1015" r:id="rId89"/>
    <p:sldId id="1461" r:id="rId90"/>
    <p:sldId id="1462" r:id="rId91"/>
    <p:sldId id="1463" r:id="rId92"/>
    <p:sldId id="1345" r:id="rId93"/>
    <p:sldId id="1349" r:id="rId94"/>
    <p:sldId id="1348" r:id="rId95"/>
    <p:sldId id="1347" r:id="rId96"/>
    <p:sldId id="1163" r:id="rId97"/>
    <p:sldId id="1346" r:id="rId98"/>
    <p:sldId id="1166" r:id="rId99"/>
    <p:sldId id="1352" r:id="rId100"/>
    <p:sldId id="1351" r:id="rId101"/>
    <p:sldId id="1350" r:id="rId102"/>
    <p:sldId id="1170" r:id="rId103"/>
    <p:sldId id="1356" r:id="rId104"/>
    <p:sldId id="1355" r:id="rId105"/>
    <p:sldId id="1354" r:id="rId106"/>
    <p:sldId id="1353" r:id="rId107"/>
    <p:sldId id="986" r:id="rId108"/>
    <p:sldId id="969" r:id="rId109"/>
    <p:sldId id="1172" r:id="rId110"/>
    <p:sldId id="1177" r:id="rId111"/>
    <p:sldId id="1359" r:id="rId112"/>
    <p:sldId id="1358" r:id="rId113"/>
    <p:sldId id="1357" r:id="rId114"/>
    <p:sldId id="972" r:id="rId115"/>
    <p:sldId id="1178" r:id="rId116"/>
    <p:sldId id="1179" r:id="rId117"/>
    <p:sldId id="1085" r:id="rId118"/>
    <p:sldId id="1180" r:id="rId119"/>
    <p:sldId id="1464" r:id="rId120"/>
    <p:sldId id="1184" r:id="rId121"/>
    <p:sldId id="1363" r:id="rId122"/>
    <p:sldId id="1362" r:id="rId123"/>
    <p:sldId id="1361" r:id="rId124"/>
    <p:sldId id="1360" r:id="rId125"/>
    <p:sldId id="1186" r:id="rId126"/>
    <p:sldId id="1365" r:id="rId127"/>
    <p:sldId id="1364" r:id="rId128"/>
    <p:sldId id="1188" r:id="rId129"/>
    <p:sldId id="1367" r:id="rId130"/>
    <p:sldId id="1366" r:id="rId131"/>
    <p:sldId id="1191" r:id="rId132"/>
    <p:sldId id="1370" r:id="rId133"/>
    <p:sldId id="1369" r:id="rId134"/>
    <p:sldId id="1368" r:id="rId135"/>
    <p:sldId id="981" r:id="rId136"/>
    <p:sldId id="1192" r:id="rId137"/>
    <p:sldId id="1087" r:id="rId138"/>
    <p:sldId id="1195" r:id="rId139"/>
    <p:sldId id="1373" r:id="rId140"/>
    <p:sldId id="1372" r:id="rId141"/>
    <p:sldId id="1371" r:id="rId142"/>
    <p:sldId id="1200" r:id="rId143"/>
    <p:sldId id="1374" r:id="rId144"/>
    <p:sldId id="1201" r:id="rId145"/>
    <p:sldId id="1202" r:id="rId146"/>
    <p:sldId id="1375" r:id="rId147"/>
    <p:sldId id="1376" r:id="rId148"/>
    <p:sldId id="1199" r:id="rId149"/>
    <p:sldId id="1380" r:id="rId150"/>
    <p:sldId id="1379" r:id="rId151"/>
    <p:sldId id="1378" r:id="rId152"/>
    <p:sldId id="1377" r:id="rId153"/>
    <p:sldId id="943" r:id="rId154"/>
    <p:sldId id="1000" r:id="rId155"/>
    <p:sldId id="1205" r:id="rId156"/>
    <p:sldId id="1206" r:id="rId157"/>
    <p:sldId id="1001" r:id="rId158"/>
    <p:sldId id="1207" r:id="rId159"/>
    <p:sldId id="1208" r:id="rId160"/>
    <p:sldId id="1210" r:id="rId161"/>
    <p:sldId id="1382" r:id="rId162"/>
    <p:sldId id="1381" r:id="rId163"/>
    <p:sldId id="1213" r:id="rId164"/>
    <p:sldId id="1389" r:id="rId165"/>
    <p:sldId id="1388" r:id="rId166"/>
    <p:sldId id="1387" r:id="rId167"/>
    <p:sldId id="1386" r:id="rId168"/>
    <p:sldId id="1385" r:id="rId169"/>
    <p:sldId id="1384" r:id="rId170"/>
    <p:sldId id="1383" r:id="rId171"/>
    <p:sldId id="945" r:id="rId172"/>
    <p:sldId id="1218" r:id="rId173"/>
    <p:sldId id="1219" r:id="rId174"/>
    <p:sldId id="1220" r:id="rId175"/>
    <p:sldId id="1221" r:id="rId176"/>
    <p:sldId id="1390" r:id="rId177"/>
    <p:sldId id="1391" r:id="rId178"/>
    <p:sldId id="1396" r:id="rId179"/>
    <p:sldId id="1395" r:id="rId180"/>
    <p:sldId id="1394" r:id="rId181"/>
    <p:sldId id="1393" r:id="rId182"/>
    <p:sldId id="1392" r:id="rId183"/>
    <p:sldId id="1230" r:id="rId184"/>
    <p:sldId id="1399" r:id="rId185"/>
    <p:sldId id="1398" r:id="rId186"/>
    <p:sldId id="1397" r:id="rId187"/>
    <p:sldId id="1088" r:id="rId188"/>
    <p:sldId id="1089" r:id="rId189"/>
    <p:sldId id="1090" r:id="rId190"/>
    <p:sldId id="1231" r:id="rId191"/>
    <p:sldId id="1400" r:id="rId192"/>
    <p:sldId id="1235" r:id="rId193"/>
    <p:sldId id="1404" r:id="rId194"/>
    <p:sldId id="1403" r:id="rId195"/>
    <p:sldId id="1402" r:id="rId196"/>
    <p:sldId id="1401" r:id="rId197"/>
    <p:sldId id="1237" r:id="rId198"/>
    <p:sldId id="1241" r:id="rId199"/>
    <p:sldId id="1408" r:id="rId200"/>
    <p:sldId id="1407" r:id="rId201"/>
    <p:sldId id="1406" r:id="rId202"/>
    <p:sldId id="1465" r:id="rId203"/>
    <p:sldId id="1244" r:id="rId204"/>
    <p:sldId id="1411" r:id="rId205"/>
    <p:sldId id="1410" r:id="rId206"/>
    <p:sldId id="1409" r:id="rId207"/>
    <p:sldId id="1245" r:id="rId208"/>
    <p:sldId id="1412" r:id="rId209"/>
    <p:sldId id="1248" r:id="rId210"/>
    <p:sldId id="1415" r:id="rId211"/>
    <p:sldId id="1414" r:id="rId212"/>
    <p:sldId id="1413" r:id="rId213"/>
    <p:sldId id="938" r:id="rId214"/>
    <p:sldId id="1078" r:id="rId215"/>
    <p:sldId id="1417" r:id="rId216"/>
    <p:sldId id="1416" r:id="rId217"/>
    <p:sldId id="1418" r:id="rId218"/>
    <p:sldId id="1252" r:id="rId219"/>
    <p:sldId id="1421" r:id="rId220"/>
    <p:sldId id="1420" r:id="rId221"/>
    <p:sldId id="1419" r:id="rId222"/>
    <p:sldId id="971" r:id="rId223"/>
    <p:sldId id="1422" r:id="rId224"/>
    <p:sldId id="991" r:id="rId225"/>
    <p:sldId id="1253" r:id="rId226"/>
    <p:sldId id="1254" r:id="rId227"/>
    <p:sldId id="1423" r:id="rId228"/>
    <p:sldId id="1255" r:id="rId229"/>
    <p:sldId id="1424" r:id="rId230"/>
    <p:sldId id="1257" r:id="rId231"/>
    <p:sldId id="1426" r:id="rId232"/>
    <p:sldId id="1425" r:id="rId233"/>
    <p:sldId id="987" r:id="rId234"/>
    <p:sldId id="1262" r:id="rId235"/>
    <p:sldId id="1432" r:id="rId236"/>
    <p:sldId id="1433" r:id="rId237"/>
    <p:sldId id="1434" r:id="rId238"/>
    <p:sldId id="1435" r:id="rId239"/>
    <p:sldId id="1431" r:id="rId240"/>
    <p:sldId id="1265" r:id="rId241"/>
    <p:sldId id="1436" r:id="rId242"/>
    <p:sldId id="1437" r:id="rId243"/>
    <p:sldId id="1438" r:id="rId244"/>
    <p:sldId id="1096" r:id="rId245"/>
    <p:sldId id="1266" r:id="rId246"/>
    <p:sldId id="1094" r:id="rId247"/>
    <p:sldId id="1267" r:id="rId248"/>
    <p:sldId id="1268" r:id="rId249"/>
    <p:sldId id="1270" r:id="rId250"/>
    <p:sldId id="1440" r:id="rId251"/>
    <p:sldId id="1439" r:id="rId252"/>
    <p:sldId id="1272" r:id="rId253"/>
    <p:sldId id="1442" r:id="rId254"/>
    <p:sldId id="1443" r:id="rId255"/>
    <p:sldId id="1444" r:id="rId256"/>
    <p:sldId id="1441" r:id="rId257"/>
    <p:sldId id="1446" r:id="rId258"/>
    <p:sldId id="1445" r:id="rId259"/>
    <p:sldId id="1274" r:id="rId260"/>
    <p:sldId id="1448" r:id="rId261"/>
    <p:sldId id="1447" r:id="rId262"/>
    <p:sldId id="1017" r:id="rId263"/>
    <p:sldId id="1449" r:id="rId264"/>
    <p:sldId id="1450" r:id="rId265"/>
    <p:sldId id="1451" r:id="rId266"/>
    <p:sldId id="1275" r:id="rId267"/>
    <p:sldId id="1452" r:id="rId268"/>
    <p:sldId id="1279" r:id="rId269"/>
    <p:sldId id="1456" r:id="rId270"/>
    <p:sldId id="1455" r:id="rId271"/>
    <p:sldId id="1454" r:id="rId272"/>
    <p:sldId id="1453" r:id="rId273"/>
    <p:sldId id="1099" r:id="rId274"/>
    <p:sldId id="1457" r:id="rId275"/>
    <p:sldId id="1280" r:id="rId276"/>
    <p:sldId id="1459" r:id="rId277"/>
    <p:sldId id="1458" r:id="rId278"/>
  </p:sldIdLst>
  <p:sldSz cx="9144000" cy="6858000" type="screen4x3"/>
  <p:notesSz cx="6858000" cy="9144000"/>
  <p:custDataLst>
    <p:tags r:id="rId28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116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416F2F"/>
    <a:srgbClr val="28516A"/>
    <a:srgbClr val="C0504D"/>
    <a:srgbClr val="1F788D"/>
    <a:srgbClr val="0059A9"/>
    <a:srgbClr val="B30058"/>
    <a:srgbClr val="5E5E5E"/>
    <a:srgbClr val="B30159"/>
    <a:srgbClr val="51A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5588" autoAdjust="0"/>
  </p:normalViewPr>
  <p:slideViewPr>
    <p:cSldViewPr>
      <p:cViewPr varScale="1">
        <p:scale>
          <a:sx n="61" d="100"/>
          <a:sy n="61" d="100"/>
        </p:scale>
        <p:origin x="1388" y="40"/>
      </p:cViewPr>
      <p:guideLst>
        <p:guide pos="385"/>
        <p:guide orient="horz" pos="436"/>
        <p:guide orient="horz" pos="709"/>
        <p:guide orient="horz" pos="116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ags" Target="tags/tag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7651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994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54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www.profmatt.com</a:t>
            </a:r>
            <a:r>
              <a:rPr lang="ru-RU" dirty="0"/>
              <a:t>/</a:t>
            </a:r>
            <a:r>
              <a:rPr lang="ru-RU" dirty="0" err="1"/>
              <a:t>statistics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www.profmatt.com</a:t>
            </a:r>
            <a:r>
              <a:rPr lang="ru-RU" dirty="0"/>
              <a:t>/</a:t>
            </a:r>
            <a:r>
              <a:rPr lang="ru-RU" dirty="0" err="1"/>
              <a:t>statistics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24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5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375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57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073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https://clipart-</a:t>
            </a:r>
            <a:r>
              <a:rPr lang="en" dirty="0" err="1"/>
              <a:t>db.ru</a:t>
            </a:r>
            <a:r>
              <a:rPr lang="en" dirty="0"/>
              <a:t>/image/cocacola_013/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294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https://clipart-</a:t>
            </a:r>
            <a:r>
              <a:rPr lang="en" dirty="0" err="1"/>
              <a:t>db.ru</a:t>
            </a:r>
            <a:r>
              <a:rPr lang="en" dirty="0"/>
              <a:t>/image/cocacola_013/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8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48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https://clipart-</a:t>
            </a:r>
            <a:r>
              <a:rPr lang="en" dirty="0" err="1"/>
              <a:t>db.ru</a:t>
            </a:r>
            <a:r>
              <a:rPr lang="en" dirty="0"/>
              <a:t>/image/cocacola_013/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230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319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0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395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207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236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274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244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402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5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687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009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34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007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111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69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412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14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219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225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24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488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276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491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107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771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037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865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52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08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198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1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261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2220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372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1813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92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904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9688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241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7164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5102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66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444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702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80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7968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1332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772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4630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1078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7472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236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5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5879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513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1285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09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5860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36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262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4652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2405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827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2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338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727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6520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940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0474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792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5855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3754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38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90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41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633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4469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5495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1802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6641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278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17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4891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5092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5711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7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5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audio" Target="../media/audio1.wav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6.tif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6.tif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tif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audio" Target="../media/audio1.wav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audio" Target="../media/audio1.wav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audio" Target="../media/audio1.wav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audio" Target="../media/audio1.wav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audio" Target="../media/audio1.wav"/><Relationship Id="rId5" Type="http://schemas.openxmlformats.org/officeDocument/2006/relationships/image" Target="../media/image62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3.png"/><Relationship Id="rId3" Type="http://schemas.openxmlformats.org/officeDocument/2006/relationships/audio" Target="../media/audio1.wav"/><Relationship Id="rId7" Type="http://schemas.openxmlformats.org/officeDocument/2006/relationships/image" Target="../media/image52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1.png"/><Relationship Id="rId1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3.png"/><Relationship Id="rId3" Type="http://schemas.openxmlformats.org/officeDocument/2006/relationships/audio" Target="../media/audio1.wav"/><Relationship Id="rId7" Type="http://schemas.openxmlformats.org/officeDocument/2006/relationships/image" Target="../media/image52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1.png"/><Relationship Id="rId1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audio" Target="../media/audio1.wav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6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90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audio" Target="../media/audio1.wav"/><Relationship Id="rId4" Type="http://schemas.openxmlformats.org/officeDocument/2006/relationships/image" Target="../media/image1.jp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audio" Target="../media/audio1.wav"/><Relationship Id="rId5" Type="http://schemas.openxmlformats.org/officeDocument/2006/relationships/image" Target="../media/image1.jpg"/><Relationship Id="rId4" Type="http://schemas.openxmlformats.org/officeDocument/2006/relationships/audio" Target="../media/audio1.wav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2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3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9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1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1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1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АБ-тесты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p:sp>
        <p:nvSpPr>
          <p:cNvPr id="5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758BBFA-5388-465F-B2CA-ABC6BB06E2B4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52" name="Скругленный прямоугольник 63">
            <a:extLst>
              <a:ext uri="{FF2B5EF4-FFF2-40B4-BE49-F238E27FC236}">
                <a16:creationId xmlns:a16="http://schemas.microsoft.com/office/drawing/2014/main" id="{171142F4-F0CE-4114-ABCD-4584998EE8B0}"/>
              </a:ext>
            </a:extLst>
          </p:cNvPr>
          <p:cNvSpPr/>
          <p:nvPr/>
        </p:nvSpPr>
        <p:spPr>
          <a:xfrm>
            <a:off x="2073935" y="1158657"/>
            <a:ext cx="2642074" cy="839404"/>
          </a:xfrm>
          <a:prstGeom prst="roundRect">
            <a:avLst/>
          </a:prstGeom>
          <a:solidFill>
            <a:srgbClr val="C0504D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64">
            <a:extLst>
              <a:ext uri="{FF2B5EF4-FFF2-40B4-BE49-F238E27FC236}">
                <a16:creationId xmlns:a16="http://schemas.microsoft.com/office/drawing/2014/main" id="{14FFE5BC-5923-40B2-A653-4E03D5AADD51}"/>
              </a:ext>
            </a:extLst>
          </p:cNvPr>
          <p:cNvSpPr/>
          <p:nvPr/>
        </p:nvSpPr>
        <p:spPr>
          <a:xfrm>
            <a:off x="2073934" y="4201891"/>
            <a:ext cx="2642075" cy="839404"/>
          </a:xfrm>
          <a:prstGeom prst="roundRect">
            <a:avLst/>
          </a:prstGeom>
          <a:solidFill>
            <a:srgbClr val="28516A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3D29AF04-A4F9-4185-ACB2-DC70B7BCC1B7}"/>
              </a:ext>
            </a:extLst>
          </p:cNvPr>
          <p:cNvSpPr/>
          <p:nvPr/>
        </p:nvSpPr>
        <p:spPr>
          <a:xfrm>
            <a:off x="2670798" y="4436928"/>
            <a:ext cx="142269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400" dirty="0">
                <a:solidFill>
                  <a:srgbClr val="F3F3F3"/>
                </a:solidFill>
              </a:rPr>
              <a:t>Группа </a:t>
            </a:r>
            <a:r>
              <a:rPr lang="en-US" sz="2400" dirty="0">
                <a:solidFill>
                  <a:srgbClr val="F3F3F3"/>
                </a:solidFill>
              </a:rPr>
              <a:t>B</a:t>
            </a:r>
            <a:endParaRPr lang="ru-RU" sz="2400" dirty="0">
              <a:solidFill>
                <a:srgbClr val="F3F3F3"/>
              </a:solidFill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A947FB2-F90F-425F-8357-0DBD4B00FAA5}"/>
              </a:ext>
            </a:extLst>
          </p:cNvPr>
          <p:cNvSpPr/>
          <p:nvPr/>
        </p:nvSpPr>
        <p:spPr>
          <a:xfrm>
            <a:off x="2670798" y="1363877"/>
            <a:ext cx="1448345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400" dirty="0">
                <a:solidFill>
                  <a:srgbClr val="F3F3F3"/>
                </a:solidFill>
              </a:rPr>
              <a:t>Группа А</a:t>
            </a:r>
          </a:p>
        </p:txBody>
      </p:sp>
      <p:sp>
        <p:nvSpPr>
          <p:cNvPr id="56" name="Скругленный прямоугольник 65">
            <a:extLst>
              <a:ext uri="{FF2B5EF4-FFF2-40B4-BE49-F238E27FC236}">
                <a16:creationId xmlns:a16="http://schemas.microsoft.com/office/drawing/2014/main" id="{6099151A-6B6F-4E3D-BDD9-3A6AE2D4EE8B}"/>
              </a:ext>
            </a:extLst>
          </p:cNvPr>
          <p:cNvSpPr/>
          <p:nvPr/>
        </p:nvSpPr>
        <p:spPr>
          <a:xfrm>
            <a:off x="2055020" y="2686476"/>
            <a:ext cx="2660995" cy="839404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24EFC1D9-8DD8-45AF-905B-4280F86222FE}"/>
              </a:ext>
            </a:extLst>
          </p:cNvPr>
          <p:cNvSpPr/>
          <p:nvPr/>
        </p:nvSpPr>
        <p:spPr>
          <a:xfrm>
            <a:off x="2158083" y="2736846"/>
            <a:ext cx="2413911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Разбиваем 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случайно</a:t>
            </a: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E2F9A56F-F60B-4596-B3A4-BBC9618B1E33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B1E5B7EE-F030-4805-8D6D-44274E9461FD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9A06204-A594-4AE8-9826-CB7159CCB5D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B11EFAC-785A-4740-B8DC-78B5572F5132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873371A9-0A0E-4F2B-8156-B7AFD7BBCBDA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3AB5FFC5-C5F7-47FB-916D-726ED5C957DF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00DC8A1-FBA9-44F2-99F2-20653C5BA4C1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Улыбающееся лицо 67">
            <a:extLst>
              <a:ext uri="{FF2B5EF4-FFF2-40B4-BE49-F238E27FC236}">
                <a16:creationId xmlns:a16="http://schemas.microsoft.com/office/drawing/2014/main" id="{83334F96-9049-4906-AE86-B1FE3D1BAEE9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Улыбающееся лицо 68">
            <a:extLst>
              <a:ext uri="{FF2B5EF4-FFF2-40B4-BE49-F238E27FC236}">
                <a16:creationId xmlns:a16="http://schemas.microsoft.com/office/drawing/2014/main" id="{36B18099-BEB2-4378-A130-E9BDCFE7E7AC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Улыбающееся лицо 69">
            <a:extLst>
              <a:ext uri="{FF2B5EF4-FFF2-40B4-BE49-F238E27FC236}">
                <a16:creationId xmlns:a16="http://schemas.microsoft.com/office/drawing/2014/main" id="{B68728D4-6012-45CA-A4C0-544C5CA65318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Улыбающееся лицо 70">
            <a:extLst>
              <a:ext uri="{FF2B5EF4-FFF2-40B4-BE49-F238E27FC236}">
                <a16:creationId xmlns:a16="http://schemas.microsoft.com/office/drawing/2014/main" id="{3C9FABC6-D393-4325-BFAB-C885B88423BE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Улыбающееся лицо 71">
            <a:extLst>
              <a:ext uri="{FF2B5EF4-FFF2-40B4-BE49-F238E27FC236}">
                <a16:creationId xmlns:a16="http://schemas.microsoft.com/office/drawing/2014/main" id="{046C7465-D651-4AC4-9A15-4D97781097E0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Улыбающееся лицо 72">
            <a:extLst>
              <a:ext uri="{FF2B5EF4-FFF2-40B4-BE49-F238E27FC236}">
                <a16:creationId xmlns:a16="http://schemas.microsoft.com/office/drawing/2014/main" id="{B08ED9C4-CC9E-4095-AA1E-488C537576BA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Улыбающееся лицо 73">
            <a:extLst>
              <a:ext uri="{FF2B5EF4-FFF2-40B4-BE49-F238E27FC236}">
                <a16:creationId xmlns:a16="http://schemas.microsoft.com/office/drawing/2014/main" id="{E5D3F63F-7352-4590-9D49-009B07A7696F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Улыбающееся лицо 74">
            <a:extLst>
              <a:ext uri="{FF2B5EF4-FFF2-40B4-BE49-F238E27FC236}">
                <a16:creationId xmlns:a16="http://schemas.microsoft.com/office/drawing/2014/main" id="{1DD3B76A-AEB0-4030-8744-1F77139F6A2D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Улыбающееся лицо 75">
            <a:extLst>
              <a:ext uri="{FF2B5EF4-FFF2-40B4-BE49-F238E27FC236}">
                <a16:creationId xmlns:a16="http://schemas.microsoft.com/office/drawing/2014/main" id="{2B844B57-E054-4832-A4E1-D9A77BE2EDC2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Улыбающееся лицо 76">
            <a:extLst>
              <a:ext uri="{FF2B5EF4-FFF2-40B4-BE49-F238E27FC236}">
                <a16:creationId xmlns:a16="http://schemas.microsoft.com/office/drawing/2014/main" id="{7E57F75E-ACCA-4DCE-981A-BB0E29467FA1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Улыбающееся лицо 78">
            <a:extLst>
              <a:ext uri="{FF2B5EF4-FFF2-40B4-BE49-F238E27FC236}">
                <a16:creationId xmlns:a16="http://schemas.microsoft.com/office/drawing/2014/main" id="{18366053-BD77-48B2-8991-8CE5F6661277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Улыбающееся лицо 79">
            <a:extLst>
              <a:ext uri="{FF2B5EF4-FFF2-40B4-BE49-F238E27FC236}">
                <a16:creationId xmlns:a16="http://schemas.microsoft.com/office/drawing/2014/main" id="{CA3FDE76-D04C-4048-8A7D-BF081221BB1B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Улыбающееся лицо 80">
            <a:extLst>
              <a:ext uri="{FF2B5EF4-FFF2-40B4-BE49-F238E27FC236}">
                <a16:creationId xmlns:a16="http://schemas.microsoft.com/office/drawing/2014/main" id="{BA28E5BA-E424-4182-A3B6-A6BD21EA7899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Улыбающееся лицо 82">
            <a:extLst>
              <a:ext uri="{FF2B5EF4-FFF2-40B4-BE49-F238E27FC236}">
                <a16:creationId xmlns:a16="http://schemas.microsoft.com/office/drawing/2014/main" id="{FEA2212C-A286-4C83-A301-185AD1FF7CAE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Улыбающееся лицо 83">
            <a:extLst>
              <a:ext uri="{FF2B5EF4-FFF2-40B4-BE49-F238E27FC236}">
                <a16:creationId xmlns:a16="http://schemas.microsoft.com/office/drawing/2014/main" id="{161118B4-9B66-467F-A2FC-32B2CBF3863D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Улыбающееся лицо 84">
            <a:extLst>
              <a:ext uri="{FF2B5EF4-FFF2-40B4-BE49-F238E27FC236}">
                <a16:creationId xmlns:a16="http://schemas.microsoft.com/office/drawing/2014/main" id="{A45857E2-7803-43FF-8567-6B2D2A86F981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Улыбающееся лицо 85">
            <a:extLst>
              <a:ext uri="{FF2B5EF4-FFF2-40B4-BE49-F238E27FC236}">
                <a16:creationId xmlns:a16="http://schemas.microsoft.com/office/drawing/2014/main" id="{27446443-9DDF-4AF6-AE8A-2EDC9F1E3A02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Улыбающееся лицо 86">
            <a:extLst>
              <a:ext uri="{FF2B5EF4-FFF2-40B4-BE49-F238E27FC236}">
                <a16:creationId xmlns:a16="http://schemas.microsoft.com/office/drawing/2014/main" id="{F4D35866-ED76-4E50-B7A6-383CD13D2F4A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Улыбающееся лицо 87">
            <a:extLst>
              <a:ext uri="{FF2B5EF4-FFF2-40B4-BE49-F238E27FC236}">
                <a16:creationId xmlns:a16="http://schemas.microsoft.com/office/drawing/2014/main" id="{F9730BB7-FB2B-4AA8-ADEC-B7A9EBEC0B1B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89" name="Улыбающееся лицо 88">
            <a:extLst>
              <a:ext uri="{FF2B5EF4-FFF2-40B4-BE49-F238E27FC236}">
                <a16:creationId xmlns:a16="http://schemas.microsoft.com/office/drawing/2014/main" id="{06F1E6BA-428D-49E1-A0F1-A2AEAA29A5DF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0" name="Улыбающееся лицо 89">
            <a:extLst>
              <a:ext uri="{FF2B5EF4-FFF2-40B4-BE49-F238E27FC236}">
                <a16:creationId xmlns:a16="http://schemas.microsoft.com/office/drawing/2014/main" id="{D905BCE6-D1D8-4646-915F-563B771FB1C0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1" name="Улыбающееся лицо 90">
            <a:extLst>
              <a:ext uri="{FF2B5EF4-FFF2-40B4-BE49-F238E27FC236}">
                <a16:creationId xmlns:a16="http://schemas.microsoft.com/office/drawing/2014/main" id="{89256645-9C7A-41ED-A526-F69F05A8C12D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2" name="Улыбающееся лицо 91">
            <a:extLst>
              <a:ext uri="{FF2B5EF4-FFF2-40B4-BE49-F238E27FC236}">
                <a16:creationId xmlns:a16="http://schemas.microsoft.com/office/drawing/2014/main" id="{6252CAE1-F3A4-4294-BFBC-0DDD445ECD2A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3" name="Улыбающееся лицо 92">
            <a:extLst>
              <a:ext uri="{FF2B5EF4-FFF2-40B4-BE49-F238E27FC236}">
                <a16:creationId xmlns:a16="http://schemas.microsoft.com/office/drawing/2014/main" id="{D16940FD-DBC0-43BA-BD54-2C00DAB5B1E3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4" name="Улыбающееся лицо 93">
            <a:extLst>
              <a:ext uri="{FF2B5EF4-FFF2-40B4-BE49-F238E27FC236}">
                <a16:creationId xmlns:a16="http://schemas.microsoft.com/office/drawing/2014/main" id="{A34DA8B4-FB1A-4C4A-82B8-E1301EB83C0D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5" name="Улыбающееся лицо 94">
            <a:extLst>
              <a:ext uri="{FF2B5EF4-FFF2-40B4-BE49-F238E27FC236}">
                <a16:creationId xmlns:a16="http://schemas.microsoft.com/office/drawing/2014/main" id="{279579AF-80FB-48A9-B8A5-4E3B1930A40D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6" name="Улыбающееся лицо 95">
            <a:extLst>
              <a:ext uri="{FF2B5EF4-FFF2-40B4-BE49-F238E27FC236}">
                <a16:creationId xmlns:a16="http://schemas.microsoft.com/office/drawing/2014/main" id="{B566847E-37F7-4699-865A-D0D3DDA32F2C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7" name="Улыбающееся лицо 96">
            <a:extLst>
              <a:ext uri="{FF2B5EF4-FFF2-40B4-BE49-F238E27FC236}">
                <a16:creationId xmlns:a16="http://schemas.microsoft.com/office/drawing/2014/main" id="{A947C65B-B5E5-4DD1-9902-353DEDDCCAA8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8" name="Улыбающееся лицо 97">
            <a:extLst>
              <a:ext uri="{FF2B5EF4-FFF2-40B4-BE49-F238E27FC236}">
                <a16:creationId xmlns:a16="http://schemas.microsoft.com/office/drawing/2014/main" id="{DA88402B-0422-4E62-81FD-2FEA56361778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99" name="Улыбающееся лицо 98">
            <a:extLst>
              <a:ext uri="{FF2B5EF4-FFF2-40B4-BE49-F238E27FC236}">
                <a16:creationId xmlns:a16="http://schemas.microsoft.com/office/drawing/2014/main" id="{26E019A7-F439-4BAF-AB5A-C72E72DDC8A8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00" name="Улыбающееся лицо 99">
            <a:extLst>
              <a:ext uri="{FF2B5EF4-FFF2-40B4-BE49-F238E27FC236}">
                <a16:creationId xmlns:a16="http://schemas.microsoft.com/office/drawing/2014/main" id="{849E610F-D577-42D5-A71B-49E4E9D1A157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01" name="Улыбающееся лицо 100">
            <a:extLst>
              <a:ext uri="{FF2B5EF4-FFF2-40B4-BE49-F238E27FC236}">
                <a16:creationId xmlns:a16="http://schemas.microsoft.com/office/drawing/2014/main" id="{C2375D90-9088-48D3-A16D-277BEA5FB33A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02" name="Улыбающееся лицо 101">
            <a:extLst>
              <a:ext uri="{FF2B5EF4-FFF2-40B4-BE49-F238E27FC236}">
                <a16:creationId xmlns:a16="http://schemas.microsoft.com/office/drawing/2014/main" id="{6CFDC41A-18D0-4464-8163-12745813278D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АА-тест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801CC38-3283-4307-B323-6F21E703457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81642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Иногда</a:t>
            </a:r>
            <a:r>
              <a:rPr lang="en-US" dirty="0"/>
              <a:t>, </a:t>
            </a:r>
            <a:r>
              <a:rPr lang="ru-RU" dirty="0"/>
              <a:t>чтобы понять насколько хорошим вышел </a:t>
            </a:r>
            <a:br>
              <a:rPr lang="ru-RU" dirty="0"/>
            </a:br>
            <a:r>
              <a:rPr lang="ru-RU" dirty="0"/>
              <a:t>дизайн эксперимента</a:t>
            </a:r>
            <a:r>
              <a:rPr lang="en-US" dirty="0"/>
              <a:t>, </a:t>
            </a:r>
            <a:r>
              <a:rPr lang="ru-RU" dirty="0"/>
              <a:t>проводят </a:t>
            </a:r>
            <a:r>
              <a:rPr lang="en-US" dirty="0"/>
              <a:t>AA-</a:t>
            </a:r>
            <a:r>
              <a:rPr lang="ru-RU" dirty="0"/>
              <a:t>тест </a:t>
            </a:r>
            <a:endParaRPr lang="en-US" dirty="0"/>
          </a:p>
          <a:p>
            <a:r>
              <a:rPr lang="ru-RU" dirty="0"/>
              <a:t>Делим пользователей на две группы в соответствии </a:t>
            </a:r>
            <a:br>
              <a:rPr lang="ru-RU" dirty="0"/>
            </a:br>
            <a:r>
              <a:rPr lang="ru-RU" dirty="0"/>
              <a:t>с дизайном эксперимента</a:t>
            </a:r>
            <a:endParaRPr lang="en-US" dirty="0"/>
          </a:p>
          <a:p>
            <a:r>
              <a:rPr lang="ru-RU" dirty="0"/>
              <a:t>Показываем обеим группам старый вариант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7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АА-тест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1FFAD6D-5F6F-DF4D-8D74-2FD6A2377C4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81642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Иногда</a:t>
            </a:r>
            <a:r>
              <a:rPr lang="en-US" dirty="0"/>
              <a:t>, </a:t>
            </a:r>
            <a:r>
              <a:rPr lang="ru-RU" dirty="0"/>
              <a:t>чтобы понять насколько хорошим вышел </a:t>
            </a:r>
            <a:br>
              <a:rPr lang="ru-RU" dirty="0"/>
            </a:br>
            <a:r>
              <a:rPr lang="ru-RU" dirty="0"/>
              <a:t>дизайн эксперимента</a:t>
            </a:r>
            <a:r>
              <a:rPr lang="en-US" dirty="0"/>
              <a:t>, </a:t>
            </a:r>
            <a:r>
              <a:rPr lang="ru-RU" dirty="0"/>
              <a:t>проводят </a:t>
            </a:r>
            <a:r>
              <a:rPr lang="en-US" dirty="0"/>
              <a:t>AA-</a:t>
            </a:r>
            <a:r>
              <a:rPr lang="ru-RU" dirty="0"/>
              <a:t>тест </a:t>
            </a:r>
            <a:endParaRPr lang="en-US" dirty="0"/>
          </a:p>
          <a:p>
            <a:r>
              <a:rPr lang="ru-RU" dirty="0"/>
              <a:t>Делим пользователей на две группы в соответствии </a:t>
            </a:r>
            <a:br>
              <a:rPr lang="ru-RU" dirty="0"/>
            </a:br>
            <a:r>
              <a:rPr lang="ru-RU" dirty="0"/>
              <a:t>с дизайном эксперимента</a:t>
            </a:r>
            <a:endParaRPr lang="en-US" dirty="0"/>
          </a:p>
          <a:p>
            <a:r>
              <a:rPr lang="ru-RU" dirty="0"/>
              <a:t>Показываем обеим группам старый вариант </a:t>
            </a:r>
          </a:p>
          <a:p>
            <a:r>
              <a:rPr lang="ru-RU" dirty="0"/>
              <a:t>Гипотеза о том</a:t>
            </a:r>
            <a:r>
              <a:rPr lang="en-US" dirty="0"/>
              <a:t>, </a:t>
            </a:r>
            <a:r>
              <a:rPr lang="ru-RU" dirty="0"/>
              <a:t>что метрики не изменились, должна </a:t>
            </a:r>
            <a:br>
              <a:rPr lang="ru-RU" dirty="0"/>
            </a:br>
            <a:r>
              <a:rPr lang="ru-RU" dirty="0"/>
              <a:t>не отвергаться</a:t>
            </a:r>
            <a:r>
              <a:rPr lang="en-US" dirty="0"/>
              <a:t>, </a:t>
            </a:r>
            <a:r>
              <a:rPr lang="ru-RU" dirty="0"/>
              <a:t>если она отвергается - с дизайном либо разбиением на группы что-то не так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7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CBE0085-322B-4399-A32F-1C7CAD6A5F3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2931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Эксперимент нужно аккуратно планировать</a:t>
            </a:r>
            <a:r>
              <a:rPr lang="en-US" dirty="0"/>
              <a:t>, </a:t>
            </a:r>
            <a:r>
              <a:rPr lang="ru-RU" dirty="0"/>
              <a:t>вести </a:t>
            </a:r>
            <a:br>
              <a:rPr lang="ru-RU" dirty="0"/>
            </a:br>
            <a:r>
              <a:rPr lang="ru-RU" dirty="0"/>
              <a:t>и анализировать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3379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78264D49-32B6-448E-B981-6304B430997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2931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Эксперимент нужно аккуратно планировать</a:t>
            </a:r>
            <a:r>
              <a:rPr lang="en-US" dirty="0"/>
              <a:t>, </a:t>
            </a:r>
            <a:r>
              <a:rPr lang="ru-RU" dirty="0"/>
              <a:t>вести </a:t>
            </a:r>
            <a:br>
              <a:rPr lang="ru-RU" dirty="0"/>
            </a:br>
            <a:r>
              <a:rPr lang="ru-RU" dirty="0"/>
              <a:t>и анализировать</a:t>
            </a:r>
          </a:p>
          <a:p>
            <a:r>
              <a:rPr lang="ru-RU" dirty="0"/>
              <a:t>Пользователей надо разбивать на группы случайно</a:t>
            </a:r>
          </a:p>
        </p:txBody>
      </p:sp>
    </p:spTree>
    <p:extLst>
      <p:ext uri="{BB962C8B-B14F-4D97-AF65-F5344CB8AC3E}">
        <p14:creationId xmlns:p14="http://schemas.microsoft.com/office/powerpoint/2010/main" val="20766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2B67922-5472-4CE0-AC72-73AE10B7BF2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2931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Эксперимент нужно аккуратно планировать</a:t>
            </a:r>
            <a:r>
              <a:rPr lang="en-US" dirty="0"/>
              <a:t>, </a:t>
            </a:r>
            <a:r>
              <a:rPr lang="ru-RU" dirty="0"/>
              <a:t>вести </a:t>
            </a:r>
            <a:br>
              <a:rPr lang="ru-RU" dirty="0"/>
            </a:br>
            <a:r>
              <a:rPr lang="ru-RU" dirty="0"/>
              <a:t>и анализировать</a:t>
            </a:r>
          </a:p>
          <a:p>
            <a:r>
              <a:rPr lang="ru-RU" dirty="0"/>
              <a:t>Пользователей надо разбивать на группы случайно</a:t>
            </a:r>
          </a:p>
          <a:p>
            <a:r>
              <a:rPr lang="ru-RU" dirty="0"/>
              <a:t>Дизайн эксперимента надо</a:t>
            </a:r>
            <a:r>
              <a:rPr lang="en-US" dirty="0"/>
              <a:t> </a:t>
            </a:r>
            <a:r>
              <a:rPr lang="ru-RU" dirty="0"/>
              <a:t>тщательно продумывать </a:t>
            </a:r>
            <a:br>
              <a:rPr lang="ru-RU" dirty="0"/>
            </a:br>
            <a:r>
              <a:rPr lang="ru-RU" dirty="0"/>
              <a:t>так</a:t>
            </a:r>
            <a:r>
              <a:rPr lang="en-US" dirty="0"/>
              <a:t>, </a:t>
            </a:r>
            <a:r>
              <a:rPr lang="ru-RU" dirty="0"/>
              <a:t>чтобы он соответствовал максимально приближённым к реальности условиям</a:t>
            </a:r>
          </a:p>
        </p:txBody>
      </p:sp>
    </p:spTree>
    <p:extLst>
      <p:ext uri="{BB962C8B-B14F-4D97-AF65-F5344CB8AC3E}">
        <p14:creationId xmlns:p14="http://schemas.microsoft.com/office/powerpoint/2010/main" val="63913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7D1F2E4-7119-4819-9478-3BBBE97BBDB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2931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Эксперимент нужно аккуратно планировать</a:t>
            </a:r>
            <a:r>
              <a:rPr lang="en-US" dirty="0"/>
              <a:t>, </a:t>
            </a:r>
            <a:r>
              <a:rPr lang="ru-RU" dirty="0"/>
              <a:t>вести </a:t>
            </a:r>
            <a:br>
              <a:rPr lang="ru-RU" dirty="0"/>
            </a:br>
            <a:r>
              <a:rPr lang="ru-RU" dirty="0"/>
              <a:t>и анализировать</a:t>
            </a:r>
          </a:p>
          <a:p>
            <a:r>
              <a:rPr lang="ru-RU" dirty="0"/>
              <a:t>Пользователей надо разбивать на группы случайно</a:t>
            </a:r>
          </a:p>
          <a:p>
            <a:r>
              <a:rPr lang="ru-RU" dirty="0"/>
              <a:t>Дизайн эксперимента надо</a:t>
            </a:r>
            <a:r>
              <a:rPr lang="en-US" dirty="0"/>
              <a:t> </a:t>
            </a:r>
            <a:r>
              <a:rPr lang="ru-RU" dirty="0"/>
              <a:t>тщательно продумывать </a:t>
            </a:r>
            <a:br>
              <a:rPr lang="ru-RU" dirty="0"/>
            </a:br>
            <a:r>
              <a:rPr lang="ru-RU" dirty="0"/>
              <a:t>так</a:t>
            </a:r>
            <a:r>
              <a:rPr lang="en-US" dirty="0"/>
              <a:t>, </a:t>
            </a:r>
            <a:r>
              <a:rPr lang="ru-RU" dirty="0"/>
              <a:t>чтобы он соответствовал максимально приближённым к реальности условиям</a:t>
            </a:r>
          </a:p>
          <a:p>
            <a:r>
              <a:rPr lang="ru-RU" dirty="0"/>
              <a:t>Нельзя жульничать</a:t>
            </a:r>
            <a:r>
              <a:rPr lang="en-US" dirty="0"/>
              <a:t>: </a:t>
            </a:r>
            <a:r>
              <a:rPr lang="ru-RU" dirty="0"/>
              <a:t>подглядывать</a:t>
            </a:r>
            <a:r>
              <a:rPr lang="en-US" dirty="0"/>
              <a:t>, </a:t>
            </a:r>
            <a:r>
              <a:rPr lang="ru-RU" dirty="0"/>
              <a:t>обрывать эксперимент раньше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0567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12CA3C-B1B1-C248-88BD-31557A5A5E4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96504" cy="42931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Эксперимент нужно аккуратно планировать</a:t>
            </a:r>
            <a:r>
              <a:rPr lang="en-US" dirty="0"/>
              <a:t>, </a:t>
            </a:r>
            <a:r>
              <a:rPr lang="ru-RU" dirty="0"/>
              <a:t>вести </a:t>
            </a:r>
            <a:br>
              <a:rPr lang="ru-RU" dirty="0"/>
            </a:br>
            <a:r>
              <a:rPr lang="ru-RU" dirty="0"/>
              <a:t>и анализировать</a:t>
            </a:r>
          </a:p>
          <a:p>
            <a:r>
              <a:rPr lang="ru-RU" dirty="0"/>
              <a:t>Пользователей надо разбивать на группы случайно</a:t>
            </a:r>
          </a:p>
          <a:p>
            <a:r>
              <a:rPr lang="ru-RU" dirty="0"/>
              <a:t>Дизайн эксперимента надо</a:t>
            </a:r>
            <a:r>
              <a:rPr lang="en-US" dirty="0"/>
              <a:t> </a:t>
            </a:r>
            <a:r>
              <a:rPr lang="ru-RU" dirty="0"/>
              <a:t>тщательно продумывать </a:t>
            </a:r>
            <a:br>
              <a:rPr lang="ru-RU" dirty="0"/>
            </a:br>
            <a:r>
              <a:rPr lang="ru-RU" dirty="0"/>
              <a:t>так</a:t>
            </a:r>
            <a:r>
              <a:rPr lang="en-US" dirty="0"/>
              <a:t>, </a:t>
            </a:r>
            <a:r>
              <a:rPr lang="ru-RU" dirty="0"/>
              <a:t>чтобы он соответствовал максимально приближённым к реальности условиям</a:t>
            </a:r>
          </a:p>
          <a:p>
            <a:r>
              <a:rPr lang="ru-RU" dirty="0"/>
              <a:t>Нельзя жульничать</a:t>
            </a:r>
            <a:r>
              <a:rPr lang="en-US" dirty="0"/>
              <a:t>: </a:t>
            </a:r>
            <a:r>
              <a:rPr lang="ru-RU" dirty="0"/>
              <a:t>подглядывать</a:t>
            </a:r>
            <a:r>
              <a:rPr lang="en-US" dirty="0"/>
              <a:t>, </a:t>
            </a:r>
            <a:r>
              <a:rPr lang="ru-RU" dirty="0"/>
              <a:t>обрывать эксперимент раньше времени</a:t>
            </a:r>
          </a:p>
          <a:p>
            <a:r>
              <a:rPr lang="ru-RU" b="1" dirty="0">
                <a:solidFill>
                  <a:srgbClr val="28516A"/>
                </a:solidFill>
              </a:rPr>
              <a:t>Помощь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АА-тесты</a:t>
            </a:r>
            <a:r>
              <a:rPr lang="en-US" dirty="0"/>
              <a:t>, </a:t>
            </a:r>
            <a:r>
              <a:rPr lang="ru-RU" dirty="0"/>
              <a:t>историческая база экспериментов</a:t>
            </a:r>
          </a:p>
        </p:txBody>
      </p:sp>
    </p:spTree>
    <p:extLst>
      <p:ext uri="{BB962C8B-B14F-4D97-AF65-F5344CB8AC3E}">
        <p14:creationId xmlns:p14="http://schemas.microsoft.com/office/powerpoint/2010/main" val="33377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07703" y="116632"/>
            <a:ext cx="7236297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r>
              <a:rPr lang="ru-RU" altLang="ru-RU" dirty="0"/>
              <a:t>Офлайн АБ-тестирование</a:t>
            </a:r>
            <a:r>
              <a:rPr lang="en-US" altLang="ru-RU" dirty="0"/>
              <a:t>, </a:t>
            </a:r>
            <a:r>
              <a:rPr lang="ru-RU" altLang="ru-RU" dirty="0"/>
              <a:t>естественные эксперименты</a:t>
            </a:r>
          </a:p>
        </p:txBody>
      </p:sp>
    </p:spTree>
    <p:extLst>
      <p:ext uri="{BB962C8B-B14F-4D97-AF65-F5344CB8AC3E}">
        <p14:creationId xmlns:p14="http://schemas.microsoft.com/office/powerpoint/2010/main" val="28450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F996DC-929A-48B4-BAC4-856B83DF5B0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АБ-тестирование в </a:t>
            </a:r>
            <a:r>
              <a:rPr lang="ru-RU" sz="2400" dirty="0" err="1">
                <a:solidFill>
                  <a:srgbClr val="373737"/>
                </a:solidFill>
              </a:rPr>
              <a:t>офлайне</a:t>
            </a:r>
            <a:r>
              <a:rPr lang="ru-RU" sz="2400" dirty="0">
                <a:solidFill>
                  <a:srgbClr val="373737"/>
                </a:solidFill>
              </a:rPr>
              <a:t> связано с большим количеством проблем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 Реальный мир накладывает на нас довольно большое количество физических ограничений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D31C8A3-6682-4E32-B7F4-B59C33C675F3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11011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B3A3229-819F-8F42-8AD7-B1F7C8C3627F}"/>
              </a:ext>
            </a:extLst>
          </p:cNvPr>
          <p:cNvSpPr/>
          <p:nvPr/>
        </p:nvSpPr>
        <p:spPr>
          <a:xfrm>
            <a:off x="755576" y="2769024"/>
            <a:ext cx="7416823" cy="14520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7D888-26F7-5B4D-86C6-00331B1B3C75}"/>
              </a:ext>
            </a:extLst>
          </p:cNvPr>
          <p:cNvSpPr txBox="1"/>
          <p:nvPr/>
        </p:nvSpPr>
        <p:spPr>
          <a:xfrm>
            <a:off x="1391619" y="2852936"/>
            <a:ext cx="666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Для </a:t>
            </a:r>
            <a:r>
              <a:rPr lang="ru-RU" sz="2400" dirty="0" err="1">
                <a:solidFill>
                  <a:srgbClr val="C0504D"/>
                </a:solidFill>
              </a:rPr>
              <a:t>онлайна</a:t>
            </a:r>
            <a:r>
              <a:rPr lang="ru-RU" sz="2400" dirty="0">
                <a:solidFill>
                  <a:srgbClr val="C0504D"/>
                </a:solidFill>
              </a:rPr>
              <a:t> таких проблем не возникает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/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так как мы чаще всего можем случайно разбить пользователей на группы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718574A-8CE1-A447-935B-7D79C08EB3A9}"/>
              </a:ext>
            </a:extLst>
          </p:cNvPr>
          <p:cNvSpPr/>
          <p:nvPr/>
        </p:nvSpPr>
        <p:spPr>
          <a:xfrm>
            <a:off x="973812" y="294171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5A06A3CA-0C29-4AA7-B73A-40EB035C265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АБ-тестирование в </a:t>
            </a:r>
            <a:r>
              <a:rPr lang="ru-RU" sz="2400" dirty="0" err="1">
                <a:solidFill>
                  <a:srgbClr val="373737"/>
                </a:solidFill>
              </a:rPr>
              <a:t>офлайне</a:t>
            </a:r>
            <a:r>
              <a:rPr lang="ru-RU" sz="2400" dirty="0">
                <a:solidFill>
                  <a:srgbClr val="373737"/>
                </a:solidFill>
              </a:rPr>
              <a:t> связано с большим количеством проблем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 Реальный мир накладывает на нас довольно большое количество физических ограничений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</a:p>
        </p:txBody>
      </p:sp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23A3CB5-FDAA-48DF-B374-E12637914759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4482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p:sp>
        <p:nvSpPr>
          <p:cNvPr id="5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9986A66-ED04-45E6-B26A-25F42F4CBC2C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59" name="Скругленный прямоугольник 63">
            <a:extLst>
              <a:ext uri="{FF2B5EF4-FFF2-40B4-BE49-F238E27FC236}">
                <a16:creationId xmlns:a16="http://schemas.microsoft.com/office/drawing/2014/main" id="{1266E5F3-22C8-4BDA-AC14-2BBF6CF2B21A}"/>
              </a:ext>
            </a:extLst>
          </p:cNvPr>
          <p:cNvSpPr/>
          <p:nvPr/>
        </p:nvSpPr>
        <p:spPr>
          <a:xfrm>
            <a:off x="2073935" y="1158657"/>
            <a:ext cx="1366686" cy="839404"/>
          </a:xfrm>
          <a:prstGeom prst="roundRect">
            <a:avLst/>
          </a:prstGeom>
          <a:solidFill>
            <a:srgbClr val="C0504D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64">
            <a:extLst>
              <a:ext uri="{FF2B5EF4-FFF2-40B4-BE49-F238E27FC236}">
                <a16:creationId xmlns:a16="http://schemas.microsoft.com/office/drawing/2014/main" id="{A2A024F3-2258-4273-9E11-6575764A25F3}"/>
              </a:ext>
            </a:extLst>
          </p:cNvPr>
          <p:cNvSpPr/>
          <p:nvPr/>
        </p:nvSpPr>
        <p:spPr>
          <a:xfrm>
            <a:off x="2073935" y="4201891"/>
            <a:ext cx="1366686" cy="839404"/>
          </a:xfrm>
          <a:prstGeom prst="roundRect">
            <a:avLst/>
          </a:prstGeom>
          <a:solidFill>
            <a:srgbClr val="28516A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FDD752F5-D766-47FF-8026-FCC04642EA56}"/>
              </a:ext>
            </a:extLst>
          </p:cNvPr>
          <p:cNvSpPr/>
          <p:nvPr/>
        </p:nvSpPr>
        <p:spPr>
          <a:xfrm>
            <a:off x="2045929" y="4483094"/>
            <a:ext cx="142269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</a:t>
            </a:r>
            <a:r>
              <a:rPr lang="en-US" dirty="0">
                <a:solidFill>
                  <a:srgbClr val="F3F3F3"/>
                </a:solidFill>
              </a:rPr>
              <a:t>B</a:t>
            </a:r>
            <a:endParaRPr lang="ru-RU" dirty="0">
              <a:solidFill>
                <a:srgbClr val="F3F3F3"/>
              </a:solidFill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97D36749-8551-4D3F-8B18-A5FD72CE1967}"/>
              </a:ext>
            </a:extLst>
          </p:cNvPr>
          <p:cNvSpPr/>
          <p:nvPr/>
        </p:nvSpPr>
        <p:spPr>
          <a:xfrm>
            <a:off x="2033106" y="1410043"/>
            <a:ext cx="144834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А</a:t>
            </a: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BC4F7E4F-0770-483B-8ECF-C6B65400A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1214" r="1211" b="1589"/>
          <a:stretch/>
        </p:blipFill>
        <p:spPr>
          <a:xfrm>
            <a:off x="6156176" y="904898"/>
            <a:ext cx="2626273" cy="2111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9D7AE66B-A2C0-4277-A868-6DBAF077E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5" t="369" b="1223"/>
          <a:stretch/>
        </p:blipFill>
        <p:spPr>
          <a:xfrm>
            <a:off x="6156175" y="3216398"/>
            <a:ext cx="2623915" cy="2139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D32B6ED-DA8A-4684-9808-22F2A2167676}"/>
              </a:ext>
            </a:extLst>
          </p:cNvPr>
          <p:cNvSpPr/>
          <p:nvPr/>
        </p:nvSpPr>
        <p:spPr>
          <a:xfrm>
            <a:off x="6465806" y="185174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r>
              <a:rPr lang="en-US" sz="2000" dirty="0">
                <a:solidFill>
                  <a:srgbClr val="5E5E5E"/>
                </a:solidFill>
              </a:rPr>
              <a:t> </a:t>
            </a:r>
            <a:endParaRPr lang="ru-RU" sz="2000" dirty="0">
              <a:solidFill>
                <a:srgbClr val="5E5E5E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(текущая версия)</a:t>
            </a: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AFF0C68-F876-4219-816F-081D5C0F21DA}"/>
              </a:ext>
            </a:extLst>
          </p:cNvPr>
          <p:cNvSpPr/>
          <p:nvPr/>
        </p:nvSpPr>
        <p:spPr>
          <a:xfrm>
            <a:off x="6166512" y="5420600"/>
            <a:ext cx="260323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b="1" dirty="0">
              <a:solidFill>
                <a:srgbClr val="28516A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(изменённая версия)</a:t>
            </a:r>
          </a:p>
        </p:txBody>
      </p:sp>
      <p:sp>
        <p:nvSpPr>
          <p:cNvPr id="67" name="Скругленный прямоугольник 65">
            <a:extLst>
              <a:ext uri="{FF2B5EF4-FFF2-40B4-BE49-F238E27FC236}">
                <a16:creationId xmlns:a16="http://schemas.microsoft.com/office/drawing/2014/main" id="{1C203606-8490-4AC1-A382-C9DC4B06657C}"/>
              </a:ext>
            </a:extLst>
          </p:cNvPr>
          <p:cNvSpPr/>
          <p:nvPr/>
        </p:nvSpPr>
        <p:spPr>
          <a:xfrm>
            <a:off x="2055021" y="2686476"/>
            <a:ext cx="1366686" cy="839404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8C0721D2-1D04-48A3-AB32-D60508181553}"/>
              </a:ext>
            </a:extLst>
          </p:cNvPr>
          <p:cNvSpPr/>
          <p:nvPr/>
        </p:nvSpPr>
        <p:spPr>
          <a:xfrm>
            <a:off x="2158084" y="2829179"/>
            <a:ext cx="116056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Разбиваем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случайно</a:t>
            </a:r>
          </a:p>
        </p:txBody>
      </p:sp>
      <p:sp>
        <p:nvSpPr>
          <p:cNvPr id="104" name="Скругленный прямоугольник 66">
            <a:extLst>
              <a:ext uri="{FF2B5EF4-FFF2-40B4-BE49-F238E27FC236}">
                <a16:creationId xmlns:a16="http://schemas.microsoft.com/office/drawing/2014/main" id="{97B5C563-4C19-45BB-B3FD-3ABB20241FB7}"/>
              </a:ext>
            </a:extLst>
          </p:cNvPr>
          <p:cNvSpPr/>
          <p:nvPr/>
        </p:nvSpPr>
        <p:spPr>
          <a:xfrm>
            <a:off x="3712727" y="2414472"/>
            <a:ext cx="2257598" cy="1369046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455DE323-6EE2-48B5-B7D7-7B0DC981350B}"/>
              </a:ext>
            </a:extLst>
          </p:cNvPr>
          <p:cNvSpPr/>
          <p:nvPr/>
        </p:nvSpPr>
        <p:spPr>
          <a:xfrm>
            <a:off x="3996843" y="2526820"/>
            <a:ext cx="1654300" cy="110799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Показываем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разные 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варианты</a:t>
            </a:r>
          </a:p>
        </p:txBody>
      </p: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id="{6570E742-F674-4592-99A7-3D79958923B9}"/>
              </a:ext>
            </a:extLst>
          </p:cNvPr>
          <p:cNvCxnSpPr>
            <a:cxnSpLocks/>
          </p:cNvCxnSpPr>
          <p:nvPr/>
        </p:nvCxnSpPr>
        <p:spPr>
          <a:xfrm>
            <a:off x="3493532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5B101075-48F0-4A48-8F69-55ACCE25C014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123" name="Прямая соединительная линия 122">
              <a:extLst>
                <a:ext uri="{FF2B5EF4-FFF2-40B4-BE49-F238E27FC236}">
                  <a16:creationId xmlns:a16="http://schemas.microsoft.com/office/drawing/2014/main" id="{0133B290-1474-4723-9AA9-8B117A32D3C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>
              <a:extLst>
                <a:ext uri="{FF2B5EF4-FFF2-40B4-BE49-F238E27FC236}">
                  <a16:creationId xmlns:a16="http://schemas.microsoft.com/office/drawing/2014/main" id="{CE517E94-3F8A-45EE-8DC0-734424CE291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>
              <a:extLst>
                <a:ext uri="{FF2B5EF4-FFF2-40B4-BE49-F238E27FC236}">
                  <a16:creationId xmlns:a16="http://schemas.microsoft.com/office/drawing/2014/main" id="{46C661A7-2781-45FA-B8A2-28E21F5750F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98679FE7-D7AA-402F-9D4E-6B12EB9A5E29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62163029-3C92-4A6F-B2F2-F8EC570B7739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228ADD46-31BC-4834-9975-49273F267889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Улыбающееся лицо 128">
            <a:extLst>
              <a:ext uri="{FF2B5EF4-FFF2-40B4-BE49-F238E27FC236}">
                <a16:creationId xmlns:a16="http://schemas.microsoft.com/office/drawing/2014/main" id="{06AFADE3-D6DA-44AF-AEA0-B8B6FFF9BD4D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Улыбающееся лицо 129">
            <a:extLst>
              <a:ext uri="{FF2B5EF4-FFF2-40B4-BE49-F238E27FC236}">
                <a16:creationId xmlns:a16="http://schemas.microsoft.com/office/drawing/2014/main" id="{661DAE89-FC14-4606-91FC-ECBAA3B80369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1" name="Улыбающееся лицо 130">
            <a:extLst>
              <a:ext uri="{FF2B5EF4-FFF2-40B4-BE49-F238E27FC236}">
                <a16:creationId xmlns:a16="http://schemas.microsoft.com/office/drawing/2014/main" id="{20F15313-44BE-45AB-BDB1-899DD1D4CAB9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2" name="Улыбающееся лицо 131">
            <a:extLst>
              <a:ext uri="{FF2B5EF4-FFF2-40B4-BE49-F238E27FC236}">
                <a16:creationId xmlns:a16="http://schemas.microsoft.com/office/drawing/2014/main" id="{28459D7A-D66F-481B-9DAE-A25DF449C8BF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Улыбающееся лицо 132">
            <a:extLst>
              <a:ext uri="{FF2B5EF4-FFF2-40B4-BE49-F238E27FC236}">
                <a16:creationId xmlns:a16="http://schemas.microsoft.com/office/drawing/2014/main" id="{84FF91AF-7D15-4709-93B9-3BAC5F88E03A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Улыбающееся лицо 133">
            <a:extLst>
              <a:ext uri="{FF2B5EF4-FFF2-40B4-BE49-F238E27FC236}">
                <a16:creationId xmlns:a16="http://schemas.microsoft.com/office/drawing/2014/main" id="{3D471960-B67D-4477-A755-1E189537AA3D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5" name="Улыбающееся лицо 134">
            <a:extLst>
              <a:ext uri="{FF2B5EF4-FFF2-40B4-BE49-F238E27FC236}">
                <a16:creationId xmlns:a16="http://schemas.microsoft.com/office/drawing/2014/main" id="{FEEE50EA-ED88-42B1-B1DF-5D92748857C0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6" name="Улыбающееся лицо 135">
            <a:extLst>
              <a:ext uri="{FF2B5EF4-FFF2-40B4-BE49-F238E27FC236}">
                <a16:creationId xmlns:a16="http://schemas.microsoft.com/office/drawing/2014/main" id="{A54445B9-150F-49B1-B4CA-4964D8D42330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Улыбающееся лицо 136">
            <a:extLst>
              <a:ext uri="{FF2B5EF4-FFF2-40B4-BE49-F238E27FC236}">
                <a16:creationId xmlns:a16="http://schemas.microsoft.com/office/drawing/2014/main" id="{EB977194-23F7-47A5-926B-85CFE3F2AE91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8" name="Улыбающееся лицо 137">
            <a:extLst>
              <a:ext uri="{FF2B5EF4-FFF2-40B4-BE49-F238E27FC236}">
                <a16:creationId xmlns:a16="http://schemas.microsoft.com/office/drawing/2014/main" id="{9CDE2B01-BEFB-4792-8006-D2CF97F809BD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Улыбающееся лицо 138">
            <a:extLst>
              <a:ext uri="{FF2B5EF4-FFF2-40B4-BE49-F238E27FC236}">
                <a16:creationId xmlns:a16="http://schemas.microsoft.com/office/drawing/2014/main" id="{F42EAF4B-6DDA-42B2-BDF6-8855CDDAC97E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Улыбающееся лицо 139">
            <a:extLst>
              <a:ext uri="{FF2B5EF4-FFF2-40B4-BE49-F238E27FC236}">
                <a16:creationId xmlns:a16="http://schemas.microsoft.com/office/drawing/2014/main" id="{BE11BD70-EA96-4CC8-949E-18E5ABAFB25C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1" name="Улыбающееся лицо 140">
            <a:extLst>
              <a:ext uri="{FF2B5EF4-FFF2-40B4-BE49-F238E27FC236}">
                <a16:creationId xmlns:a16="http://schemas.microsoft.com/office/drawing/2014/main" id="{92F6760A-417D-433B-8BF5-ECFA6C737855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2" name="Улыбающееся лицо 141">
            <a:extLst>
              <a:ext uri="{FF2B5EF4-FFF2-40B4-BE49-F238E27FC236}">
                <a16:creationId xmlns:a16="http://schemas.microsoft.com/office/drawing/2014/main" id="{E11FA83A-F75D-497F-BD9C-3F435AC2F7CA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Улыбающееся лицо 142">
            <a:extLst>
              <a:ext uri="{FF2B5EF4-FFF2-40B4-BE49-F238E27FC236}">
                <a16:creationId xmlns:a16="http://schemas.microsoft.com/office/drawing/2014/main" id="{9647A048-88A2-4169-BDAE-98B518C47B67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4" name="Улыбающееся лицо 143">
            <a:extLst>
              <a:ext uri="{FF2B5EF4-FFF2-40B4-BE49-F238E27FC236}">
                <a16:creationId xmlns:a16="http://schemas.microsoft.com/office/drawing/2014/main" id="{2C1F4464-9409-4D45-8403-7AC13D04B09D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Улыбающееся лицо 144">
            <a:extLst>
              <a:ext uri="{FF2B5EF4-FFF2-40B4-BE49-F238E27FC236}">
                <a16:creationId xmlns:a16="http://schemas.microsoft.com/office/drawing/2014/main" id="{CF509A52-9EF9-4D91-90F1-B9EC6073CFD5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Улыбающееся лицо 145">
            <a:extLst>
              <a:ext uri="{FF2B5EF4-FFF2-40B4-BE49-F238E27FC236}">
                <a16:creationId xmlns:a16="http://schemas.microsoft.com/office/drawing/2014/main" id="{2480E19D-72CF-4F7B-AE6A-71705620624D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Улыбающееся лицо 146">
            <a:extLst>
              <a:ext uri="{FF2B5EF4-FFF2-40B4-BE49-F238E27FC236}">
                <a16:creationId xmlns:a16="http://schemas.microsoft.com/office/drawing/2014/main" id="{C0D619A5-3B85-4ADB-AFC6-657F65FAD84D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48" name="Улыбающееся лицо 147">
            <a:extLst>
              <a:ext uri="{FF2B5EF4-FFF2-40B4-BE49-F238E27FC236}">
                <a16:creationId xmlns:a16="http://schemas.microsoft.com/office/drawing/2014/main" id="{C860140F-5D61-4A68-B5E8-C973469BE811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49" name="Улыбающееся лицо 148">
            <a:extLst>
              <a:ext uri="{FF2B5EF4-FFF2-40B4-BE49-F238E27FC236}">
                <a16:creationId xmlns:a16="http://schemas.microsoft.com/office/drawing/2014/main" id="{D57E5015-CD43-4F11-B146-062F7B219A18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0" name="Улыбающееся лицо 149">
            <a:extLst>
              <a:ext uri="{FF2B5EF4-FFF2-40B4-BE49-F238E27FC236}">
                <a16:creationId xmlns:a16="http://schemas.microsoft.com/office/drawing/2014/main" id="{A26D4E4E-5E7B-4F6F-886E-22AF7794FFBB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1" name="Улыбающееся лицо 150">
            <a:extLst>
              <a:ext uri="{FF2B5EF4-FFF2-40B4-BE49-F238E27FC236}">
                <a16:creationId xmlns:a16="http://schemas.microsoft.com/office/drawing/2014/main" id="{C46A64E0-DA26-4952-9591-1FA9624F8B68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2" name="Улыбающееся лицо 151">
            <a:extLst>
              <a:ext uri="{FF2B5EF4-FFF2-40B4-BE49-F238E27FC236}">
                <a16:creationId xmlns:a16="http://schemas.microsoft.com/office/drawing/2014/main" id="{61E535AF-502C-4D12-8736-96AA513AA9B0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3" name="Улыбающееся лицо 152">
            <a:extLst>
              <a:ext uri="{FF2B5EF4-FFF2-40B4-BE49-F238E27FC236}">
                <a16:creationId xmlns:a16="http://schemas.microsoft.com/office/drawing/2014/main" id="{B3135E58-7DC3-4DBF-9214-26C139463EB2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4" name="Улыбающееся лицо 153">
            <a:extLst>
              <a:ext uri="{FF2B5EF4-FFF2-40B4-BE49-F238E27FC236}">
                <a16:creationId xmlns:a16="http://schemas.microsoft.com/office/drawing/2014/main" id="{5113F08C-66C9-4120-8470-E8F045E5DEA2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5" name="Улыбающееся лицо 154">
            <a:extLst>
              <a:ext uri="{FF2B5EF4-FFF2-40B4-BE49-F238E27FC236}">
                <a16:creationId xmlns:a16="http://schemas.microsoft.com/office/drawing/2014/main" id="{FFCB6FC1-70DF-4DA2-910E-DE774E8E6FD9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6" name="Улыбающееся лицо 155">
            <a:extLst>
              <a:ext uri="{FF2B5EF4-FFF2-40B4-BE49-F238E27FC236}">
                <a16:creationId xmlns:a16="http://schemas.microsoft.com/office/drawing/2014/main" id="{63F2097B-AFC2-4A9A-88FF-47EF8A92F33F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7" name="Улыбающееся лицо 156">
            <a:extLst>
              <a:ext uri="{FF2B5EF4-FFF2-40B4-BE49-F238E27FC236}">
                <a16:creationId xmlns:a16="http://schemas.microsoft.com/office/drawing/2014/main" id="{EDA044D8-205E-49BE-AD69-0343CCE1E850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8" name="Улыбающееся лицо 157">
            <a:extLst>
              <a:ext uri="{FF2B5EF4-FFF2-40B4-BE49-F238E27FC236}">
                <a16:creationId xmlns:a16="http://schemas.microsoft.com/office/drawing/2014/main" id="{CEF388B1-A1D1-44A6-8012-2D25EF5CB221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9" name="Улыбающееся лицо 158">
            <a:extLst>
              <a:ext uri="{FF2B5EF4-FFF2-40B4-BE49-F238E27FC236}">
                <a16:creationId xmlns:a16="http://schemas.microsoft.com/office/drawing/2014/main" id="{5AE5C235-B72A-4B99-9012-9D50EC60919E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0" name="Улыбающееся лицо 159">
            <a:extLst>
              <a:ext uri="{FF2B5EF4-FFF2-40B4-BE49-F238E27FC236}">
                <a16:creationId xmlns:a16="http://schemas.microsoft.com/office/drawing/2014/main" id="{C117E950-1770-48F2-859C-C96F328FE5D0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1" name="Улыбающееся лицо 160">
            <a:extLst>
              <a:ext uri="{FF2B5EF4-FFF2-40B4-BE49-F238E27FC236}">
                <a16:creationId xmlns:a16="http://schemas.microsoft.com/office/drawing/2014/main" id="{7E9CC24B-6341-4936-A7AE-95ABCA83809B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офлайн-ритейл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03C778-C48B-41A5-B09A-B01875465B0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128352" cy="32403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Ограничение на количество магазинов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44E02D5-AF23-49E3-816B-2BCDCBE99EBF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581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офлайн-ритейл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65E0F1-35F0-4C4B-992E-3068329EEFE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128352" cy="32403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Ограничение на количество магазинов</a:t>
            </a:r>
          </a:p>
          <a:p>
            <a:r>
              <a:rPr lang="ru-RU" dirty="0"/>
              <a:t>Элементы выборки зависимы (чеки внутри магазина зависят друг от друга) 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813ABE8-B88E-4E22-82FC-3B4120A83E9D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155390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офлайн-ритейл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8D068F-BF77-42F6-977D-4AA1E9A1318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128352" cy="32403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Ограничение на количество магазинов</a:t>
            </a:r>
          </a:p>
          <a:p>
            <a:r>
              <a:rPr lang="ru-RU" dirty="0"/>
              <a:t>Элементы выборки зависимы (чеки внутри магазина зависят друг от друга) </a:t>
            </a:r>
          </a:p>
          <a:p>
            <a:r>
              <a:rPr lang="ru-RU" dirty="0"/>
              <a:t>Неоднородность магазинов</a:t>
            </a:r>
            <a:r>
              <a:rPr lang="en-US" dirty="0"/>
              <a:t>: </a:t>
            </a:r>
            <a:r>
              <a:rPr lang="ru-RU" dirty="0"/>
              <a:t>у каждого магазина своё среднее значение</a:t>
            </a:r>
            <a:r>
              <a:rPr lang="en-US" dirty="0"/>
              <a:t>, </a:t>
            </a:r>
            <a:r>
              <a:rPr lang="ru-RU" dirty="0"/>
              <a:t>свой размер и трафик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8F58641-BA51-4E63-878D-20D53DF556E0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35865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офлайн-ритейл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128352" cy="32403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Ограничение на количество магазинов</a:t>
            </a:r>
          </a:p>
          <a:p>
            <a:r>
              <a:rPr lang="ru-RU" dirty="0"/>
              <a:t>Элементы выборки зависимы (чеки внутри магазина зависят друг от друга) </a:t>
            </a:r>
          </a:p>
          <a:p>
            <a:r>
              <a:rPr lang="ru-RU" dirty="0"/>
              <a:t>Неоднородность магазинов</a:t>
            </a:r>
            <a:r>
              <a:rPr lang="en-US" dirty="0"/>
              <a:t>: </a:t>
            </a:r>
            <a:r>
              <a:rPr lang="ru-RU" dirty="0"/>
              <a:t>у каждого магазина своё среднее значение</a:t>
            </a:r>
            <a:r>
              <a:rPr lang="en-US" dirty="0"/>
              <a:t>, </a:t>
            </a:r>
            <a:r>
              <a:rPr lang="ru-RU" dirty="0"/>
              <a:t>свой размер и трафик</a:t>
            </a:r>
          </a:p>
          <a:p>
            <a:r>
              <a:rPr lang="ru-RU" dirty="0"/>
              <a:t>Элементы выборки не из одного распределения</a:t>
            </a:r>
            <a:r>
              <a:rPr lang="en-US" dirty="0"/>
              <a:t>, </a:t>
            </a:r>
            <a:r>
              <a:rPr lang="ru-RU" dirty="0"/>
              <a:t>а из разных</a:t>
            </a:r>
            <a:r>
              <a:rPr lang="en-US" dirty="0"/>
              <a:t>: </a:t>
            </a:r>
            <a:r>
              <a:rPr lang="ru-RU" dirty="0"/>
              <a:t>Перекрёсток у бизнес-центра </a:t>
            </a:r>
            <a:br>
              <a:rPr lang="ru-RU" dirty="0"/>
            </a:br>
            <a:r>
              <a:rPr lang="ru-RU" dirty="0"/>
              <a:t>и в жилом районе – разные магазины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DD7B03E0-2983-48E2-AC53-D9D81D591AEE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25197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D4115F0F-F1DE-4B0E-A550-4176CFEB7F70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9FCE304-F1B7-45FD-8382-F79386FB018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4871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Неоднородность по погоде</a:t>
            </a:r>
            <a:r>
              <a:rPr lang="en-US" dirty="0"/>
              <a:t>: </a:t>
            </a:r>
            <a:r>
              <a:rPr lang="ru-RU" dirty="0"/>
              <a:t>в разные погодные условия разный трафик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92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566CDC-5909-4738-9727-3754F8DF5BA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4871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Неоднородность по погоде</a:t>
            </a:r>
            <a:r>
              <a:rPr lang="en-US" dirty="0"/>
              <a:t>: </a:t>
            </a:r>
            <a:r>
              <a:rPr lang="ru-RU" dirty="0"/>
              <a:t>в разные погодные условия разный трафик</a:t>
            </a:r>
          </a:p>
          <a:p>
            <a:r>
              <a:rPr lang="ru-RU" dirty="0"/>
              <a:t>Неоднородность по времени</a:t>
            </a:r>
            <a:r>
              <a:rPr lang="en-US" dirty="0"/>
              <a:t>: </a:t>
            </a:r>
            <a:r>
              <a:rPr lang="ru-RU" dirty="0"/>
              <a:t>в течение суток</a:t>
            </a:r>
            <a:r>
              <a:rPr lang="en-US" dirty="0"/>
              <a:t>, </a:t>
            </a:r>
            <a:r>
              <a:rPr lang="ru-RU" dirty="0"/>
              <a:t>по дням недели и времени года (праздники</a:t>
            </a:r>
            <a:r>
              <a:rPr lang="en-US" dirty="0"/>
              <a:t>, </a:t>
            </a:r>
            <a:r>
              <a:rPr lang="ru-RU" dirty="0"/>
              <a:t>сезонность</a:t>
            </a:r>
            <a:r>
              <a:rPr lang="en-US" dirty="0"/>
              <a:t>, </a:t>
            </a:r>
            <a:r>
              <a:rPr lang="ru-RU" dirty="0"/>
              <a:t>промо-акции)</a:t>
            </a:r>
          </a:p>
          <a:p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9E881F4-A0FE-4BAB-A4D2-B3A453B24AAC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11163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4871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Неоднородность по погоде</a:t>
            </a:r>
            <a:r>
              <a:rPr lang="en-US" dirty="0"/>
              <a:t>: </a:t>
            </a:r>
            <a:r>
              <a:rPr lang="ru-RU" dirty="0"/>
              <a:t>в разные погодные условия разный трафик</a:t>
            </a:r>
          </a:p>
          <a:p>
            <a:r>
              <a:rPr lang="ru-RU" dirty="0"/>
              <a:t>Неоднородность по времени</a:t>
            </a:r>
            <a:r>
              <a:rPr lang="en-US" dirty="0"/>
              <a:t>: </a:t>
            </a:r>
            <a:r>
              <a:rPr lang="ru-RU" dirty="0"/>
              <a:t>в течение суток</a:t>
            </a:r>
            <a:r>
              <a:rPr lang="en-US" dirty="0"/>
              <a:t>, </a:t>
            </a:r>
            <a:r>
              <a:rPr lang="ru-RU" dirty="0"/>
              <a:t>по дням недели и времени года (праздники</a:t>
            </a:r>
            <a:r>
              <a:rPr lang="en-US" dirty="0"/>
              <a:t>, </a:t>
            </a:r>
            <a:r>
              <a:rPr lang="ru-RU" dirty="0"/>
              <a:t>сезонность</a:t>
            </a:r>
            <a:r>
              <a:rPr lang="en-US" dirty="0"/>
              <a:t>, </a:t>
            </a:r>
            <a:r>
              <a:rPr lang="ru-RU" dirty="0"/>
              <a:t>промо-акции)</a:t>
            </a:r>
          </a:p>
          <a:p>
            <a:endParaRPr lang="ru-RU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51867B7-2631-CE47-9A77-A989BEC4D755}"/>
              </a:ext>
            </a:extLst>
          </p:cNvPr>
          <p:cNvSpPr/>
          <p:nvPr/>
        </p:nvSpPr>
        <p:spPr>
          <a:xfrm>
            <a:off x="1031457" y="3429000"/>
            <a:ext cx="7536264" cy="117449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A7CD87F-AAE9-4958-A022-458E344E12C4}"/>
              </a:ext>
            </a:extLst>
          </p:cNvPr>
          <p:cNvGrpSpPr/>
          <p:nvPr/>
        </p:nvGrpSpPr>
        <p:grpSpPr>
          <a:xfrm>
            <a:off x="1331640" y="3640535"/>
            <a:ext cx="7128792" cy="738664"/>
            <a:chOff x="827144" y="3603207"/>
            <a:chExt cx="7128792" cy="73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E0F07C-3F1B-494E-86BC-687EEB516FA6}"/>
                </a:ext>
              </a:extLst>
            </p:cNvPr>
            <p:cNvSpPr txBox="1"/>
            <p:nvPr/>
          </p:nvSpPr>
          <p:spPr>
            <a:xfrm>
              <a:off x="1335645" y="3603207"/>
              <a:ext cx="662029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Неоднородность увеличивает дисперсии</a:t>
              </a:r>
              <a:r>
                <a:rPr lang="en-US" sz="2400" dirty="0">
                  <a:solidFill>
                    <a:srgbClr val="C0504D"/>
                  </a:solidFill>
                </a:rPr>
                <a:t>, </a:t>
              </a:r>
              <a:r>
                <a:rPr lang="ru-RU" sz="2400" dirty="0">
                  <a:solidFill>
                    <a:srgbClr val="C0504D"/>
                  </a:solidFill>
                </a:rPr>
                <a:t>тяжелее делать выводы</a:t>
              </a:r>
              <a:r>
                <a:rPr lang="en-US" sz="2400" dirty="0">
                  <a:solidFill>
                    <a:srgbClr val="C0504D"/>
                  </a:solidFill>
                </a:rPr>
                <a:t>, </a:t>
              </a:r>
              <a:r>
                <a:rPr lang="ru-RU" sz="2400" dirty="0">
                  <a:solidFill>
                    <a:srgbClr val="C0504D"/>
                  </a:solidFill>
                </a:rPr>
                <a:t>с ней нужно бороться</a:t>
              </a: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AD8A826-4774-D440-9F45-267C0C71E352}"/>
                </a:ext>
              </a:extLst>
            </p:cNvPr>
            <p:cNvSpPr/>
            <p:nvPr/>
          </p:nvSpPr>
          <p:spPr>
            <a:xfrm>
              <a:off x="827144" y="3637322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</p:grpSp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3903F9A-B0D4-4F9B-B547-8926BC4423C1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638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764704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143962B-BB37-2E49-AE51-22657F00B49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08692" cy="87682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Часто сложно выделить тестовую группу так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она не отличалась по своим характеристикам от магазинов всей сети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14B8D1-F6E6-B24B-8A41-28B201CDC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50" y="2058292"/>
            <a:ext cx="8068900" cy="3602956"/>
          </a:xfrm>
          <a:prstGeom prst="rect">
            <a:avLst/>
          </a:prstGeom>
        </p:spPr>
      </p:pic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2C40807-2D87-493C-8C1A-1C953478789A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269654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755576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D94F9B6-F162-EE4E-8B98-D0A5478CF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720000"/>
                <a:ext cx="7920880" cy="49412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нужны специальные приёмы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помогут повести АБ-тест  корректно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Разбиение на группы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Каждый магазин описывается какими-то параметрами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Можем посчитать между ними расстояния и найти похожие друг на друга магазины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магазины были похожи до АБ-теста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скорее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всего и после него они останутся похожими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Универсального способа нет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D94F9B6-F162-EE4E-8B98-D0A5478C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720000"/>
                <a:ext cx="7920880" cy="4941248"/>
              </a:xfrm>
              <a:prstGeom prst="rect">
                <a:avLst/>
              </a:prstGeom>
              <a:blipFill>
                <a:blip r:embed="rId4"/>
                <a:stretch>
                  <a:fillRect l="-2400" t="-1795" r="-48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790ADA5-957D-4608-B6BF-8EB8FAA48CEB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8685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Офлайн АБ-тесты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ритейл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764704"/>
            <a:ext cx="8064896" cy="4104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D94F9B6-F162-EE4E-8B98-D0A5478CF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20880" cy="450920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нужны специальные приёмы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которые помогут повести АБ-тест  корректно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Проверка корректности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АА-тесты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правда 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 выделенных нами группах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до эксперимента нет значимых различий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Искусственный эффект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добавляем его в одну из групп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убеждаемся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тест его находит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Есть и другие методики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валидации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D94F9B6-F162-EE4E-8B98-D0A5478C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20880" cy="4509200"/>
              </a:xfrm>
              <a:prstGeom prst="rect">
                <a:avLst/>
              </a:prstGeom>
              <a:blipFill>
                <a:blip r:embed="rId4"/>
                <a:stretch>
                  <a:fillRect l="-1154" t="-947" r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80F2935-91A8-42A4-B7B4-6BD765EF35C8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habr.com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ru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company</a:t>
            </a:r>
            <a:r>
              <a:rPr lang="ru-RU" sz="1800" dirty="0">
                <a:solidFill>
                  <a:srgbClr val="28516A"/>
                </a:solidFill>
              </a:rPr>
              <a:t>/X5RetailGroup/</a:t>
            </a:r>
            <a:r>
              <a:rPr lang="ru-RU" sz="1800" dirty="0" err="1">
                <a:solidFill>
                  <a:srgbClr val="28516A"/>
                </a:solidFill>
              </a:rPr>
              <a:t>blog</a:t>
            </a:r>
            <a:r>
              <a:rPr lang="ru-RU" sz="1800" dirty="0">
                <a:solidFill>
                  <a:srgbClr val="28516A"/>
                </a:solidFill>
              </a:rPr>
              <a:t>/466349/</a:t>
            </a:r>
          </a:p>
        </p:txBody>
      </p:sp>
    </p:spTree>
    <p:extLst>
      <p:ext uri="{BB962C8B-B14F-4D97-AF65-F5344CB8AC3E}">
        <p14:creationId xmlns:p14="http://schemas.microsoft.com/office/powerpoint/2010/main" val="3899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667E4C5F-B7D9-4438-8A1F-987E0E950DAC}"/>
                  </a:ext>
                </a:extLst>
              </p:cNvPr>
              <p:cNvSpPr/>
              <p:nvPr/>
            </p:nvSpPr>
            <p:spPr>
              <a:xfrm>
                <a:off x="5471335" y="3898533"/>
                <a:ext cx="3005908" cy="61555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373737"/>
                    </a:solidFill>
                  </a:rPr>
                  <a:t> </a:t>
                </a:r>
                <a:r>
                  <a:rPr lang="ru-RU" sz="2000" dirty="0">
                    <a:solidFill>
                      <a:srgbClr val="373737"/>
                    </a:solidFill>
                  </a:rPr>
                  <a:t>число поисковых сессий юзера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ru-RU" sz="20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667E4C5F-B7D9-4438-8A1F-987E0E950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335" y="3898533"/>
                <a:ext cx="3005908" cy="615553"/>
              </a:xfrm>
              <a:prstGeom prst="rect">
                <a:avLst/>
              </a:prstGeom>
              <a:blipFill>
                <a:blip r:embed="rId4"/>
                <a:stretch>
                  <a:fillRect t="-12000" r="-2434" b="-27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CAE62F3-1142-4BD2-AAB7-1CBE26709228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67" name="Скругленный прямоугольник 63">
            <a:extLst>
              <a:ext uri="{FF2B5EF4-FFF2-40B4-BE49-F238E27FC236}">
                <a16:creationId xmlns:a16="http://schemas.microsoft.com/office/drawing/2014/main" id="{C751276B-0FBB-4A39-9B7E-F73D564B39E5}"/>
              </a:ext>
            </a:extLst>
          </p:cNvPr>
          <p:cNvSpPr/>
          <p:nvPr/>
        </p:nvSpPr>
        <p:spPr>
          <a:xfrm>
            <a:off x="2073935" y="1158657"/>
            <a:ext cx="1366686" cy="839404"/>
          </a:xfrm>
          <a:prstGeom prst="roundRect">
            <a:avLst/>
          </a:prstGeom>
          <a:solidFill>
            <a:srgbClr val="C0504D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Скругленный прямоугольник 64">
            <a:extLst>
              <a:ext uri="{FF2B5EF4-FFF2-40B4-BE49-F238E27FC236}">
                <a16:creationId xmlns:a16="http://schemas.microsoft.com/office/drawing/2014/main" id="{F6D63E30-A774-411C-B74B-BEED96584A68}"/>
              </a:ext>
            </a:extLst>
          </p:cNvPr>
          <p:cNvSpPr/>
          <p:nvPr/>
        </p:nvSpPr>
        <p:spPr>
          <a:xfrm>
            <a:off x="2073935" y="4201891"/>
            <a:ext cx="1366686" cy="839404"/>
          </a:xfrm>
          <a:prstGeom prst="roundRect">
            <a:avLst/>
          </a:prstGeom>
          <a:solidFill>
            <a:srgbClr val="28516A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4DDF2362-701D-47A0-9C77-39EB16ED327A}"/>
              </a:ext>
            </a:extLst>
          </p:cNvPr>
          <p:cNvSpPr/>
          <p:nvPr/>
        </p:nvSpPr>
        <p:spPr>
          <a:xfrm>
            <a:off x="2045929" y="4483094"/>
            <a:ext cx="142269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</a:t>
            </a:r>
            <a:r>
              <a:rPr lang="en-US" dirty="0">
                <a:solidFill>
                  <a:srgbClr val="F3F3F3"/>
                </a:solidFill>
              </a:rPr>
              <a:t>B</a:t>
            </a:r>
            <a:endParaRPr lang="ru-RU" dirty="0">
              <a:solidFill>
                <a:srgbClr val="F3F3F3"/>
              </a:solidFill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47F90C98-7F8A-471A-8C1D-2F2BE940B4C0}"/>
              </a:ext>
            </a:extLst>
          </p:cNvPr>
          <p:cNvSpPr/>
          <p:nvPr/>
        </p:nvSpPr>
        <p:spPr>
          <a:xfrm>
            <a:off x="2033106" y="1410043"/>
            <a:ext cx="144834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А</a:t>
            </a:r>
          </a:p>
        </p:txBody>
      </p:sp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0F594F0C-5B70-4058-B430-09C1239C1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1" t="1214" r="1211" b="1589"/>
          <a:stretch/>
        </p:blipFill>
        <p:spPr>
          <a:xfrm>
            <a:off x="3846030" y="1394368"/>
            <a:ext cx="1361326" cy="1094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6B00BCD-818F-449F-BB06-E76B99991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5" t="369" b="1223"/>
          <a:stretch/>
        </p:blipFill>
        <p:spPr>
          <a:xfrm>
            <a:off x="3857745" y="3752851"/>
            <a:ext cx="1394952" cy="1137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2A8BABD5-6519-4BD1-934C-C7C1D316315E}"/>
              </a:ext>
            </a:extLst>
          </p:cNvPr>
          <p:cNvSpPr/>
          <p:nvPr/>
        </p:nvSpPr>
        <p:spPr>
          <a:xfrm>
            <a:off x="3533710" y="625843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r>
              <a:rPr lang="en-US" sz="2000" dirty="0">
                <a:solidFill>
                  <a:srgbClr val="5E5E5E"/>
                </a:solidFill>
              </a:rPr>
              <a:t> </a:t>
            </a:r>
            <a:endParaRPr lang="ru-RU" sz="2000" dirty="0">
              <a:solidFill>
                <a:srgbClr val="5E5E5E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(текущая версия)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DFFFBD31-8852-4E8A-9872-B6BF04784AC1}"/>
              </a:ext>
            </a:extLst>
          </p:cNvPr>
          <p:cNvSpPr/>
          <p:nvPr/>
        </p:nvSpPr>
        <p:spPr>
          <a:xfrm>
            <a:off x="3408868" y="5035721"/>
            <a:ext cx="21886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b="1" dirty="0">
              <a:solidFill>
                <a:srgbClr val="28516A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(изменённая версия)</a:t>
            </a:r>
          </a:p>
        </p:txBody>
      </p:sp>
      <p:sp>
        <p:nvSpPr>
          <p:cNvPr id="75" name="Скругленный прямоугольник 65">
            <a:extLst>
              <a:ext uri="{FF2B5EF4-FFF2-40B4-BE49-F238E27FC236}">
                <a16:creationId xmlns:a16="http://schemas.microsoft.com/office/drawing/2014/main" id="{7C12B237-47E2-4010-91B6-C203270F4BC0}"/>
              </a:ext>
            </a:extLst>
          </p:cNvPr>
          <p:cNvSpPr/>
          <p:nvPr/>
        </p:nvSpPr>
        <p:spPr>
          <a:xfrm>
            <a:off x="2055021" y="2686476"/>
            <a:ext cx="1366686" cy="839404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02067CAE-1DD1-41EA-828D-1FA3F259AA91}"/>
              </a:ext>
            </a:extLst>
          </p:cNvPr>
          <p:cNvSpPr/>
          <p:nvPr/>
        </p:nvSpPr>
        <p:spPr>
          <a:xfrm>
            <a:off x="2158084" y="2829179"/>
            <a:ext cx="116056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Разбиваем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случайно</a:t>
            </a:r>
          </a:p>
        </p:txBody>
      </p:sp>
      <p:sp>
        <p:nvSpPr>
          <p:cNvPr id="104" name="Скругленный прямоугольник 66">
            <a:extLst>
              <a:ext uri="{FF2B5EF4-FFF2-40B4-BE49-F238E27FC236}">
                <a16:creationId xmlns:a16="http://schemas.microsoft.com/office/drawing/2014/main" id="{A61917EB-68FB-418D-BE05-5883A7079A34}"/>
              </a:ext>
            </a:extLst>
          </p:cNvPr>
          <p:cNvSpPr/>
          <p:nvPr/>
        </p:nvSpPr>
        <p:spPr>
          <a:xfrm>
            <a:off x="3748553" y="2634154"/>
            <a:ext cx="1556763" cy="94404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B0D45DF5-3560-4EBD-A4D0-45DEAD39B89C}"/>
              </a:ext>
            </a:extLst>
          </p:cNvPr>
          <p:cNvSpPr/>
          <p:nvPr/>
        </p:nvSpPr>
        <p:spPr>
          <a:xfrm>
            <a:off x="3908175" y="2690680"/>
            <a:ext cx="1237518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Показываем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разные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варианты</a:t>
            </a:r>
          </a:p>
        </p:txBody>
      </p:sp>
      <p:sp>
        <p:nvSpPr>
          <p:cNvPr id="124" name="Скругленный прямоугольник 67">
            <a:extLst>
              <a:ext uri="{FF2B5EF4-FFF2-40B4-BE49-F238E27FC236}">
                <a16:creationId xmlns:a16="http://schemas.microsoft.com/office/drawing/2014/main" id="{6B5A0FBD-FCCE-45EC-AA98-FA2402E1D9A2}"/>
              </a:ext>
            </a:extLst>
          </p:cNvPr>
          <p:cNvSpPr/>
          <p:nvPr/>
        </p:nvSpPr>
        <p:spPr>
          <a:xfrm>
            <a:off x="5632162" y="2438400"/>
            <a:ext cx="2684254" cy="1335556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D28DFC1C-A147-453B-85F5-CBFF9435624A}"/>
              </a:ext>
            </a:extLst>
          </p:cNvPr>
          <p:cNvSpPr/>
          <p:nvPr/>
        </p:nvSpPr>
        <p:spPr>
          <a:xfrm>
            <a:off x="5799143" y="2552181"/>
            <a:ext cx="2301249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400" dirty="0">
                <a:solidFill>
                  <a:srgbClr val="373737"/>
                </a:solidFill>
              </a:rPr>
              <a:t>Вычисляем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ключевые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метрики</a:t>
            </a:r>
          </a:p>
        </p:txBody>
      </p: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A06C1A85-23B5-4EEF-B515-78898D38CE26}"/>
              </a:ext>
            </a:extLst>
          </p:cNvPr>
          <p:cNvCxnSpPr>
            <a:cxnSpLocks/>
          </p:cNvCxnSpPr>
          <p:nvPr/>
        </p:nvCxnSpPr>
        <p:spPr>
          <a:xfrm>
            <a:off x="3493532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1E1606DB-B9AF-4BCD-97D3-23519914839A}"/>
              </a:ext>
            </a:extLst>
          </p:cNvPr>
          <p:cNvCxnSpPr>
            <a:cxnSpLocks/>
          </p:cNvCxnSpPr>
          <p:nvPr/>
        </p:nvCxnSpPr>
        <p:spPr>
          <a:xfrm>
            <a:off x="5377141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D7835BAD-44D5-4563-874E-F329FB38A49B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D2CDC144-9854-45D8-96BC-CD5D713C575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Прямая соединительная линия 129">
              <a:extLst>
                <a:ext uri="{FF2B5EF4-FFF2-40B4-BE49-F238E27FC236}">
                  <a16:creationId xmlns:a16="http://schemas.microsoft.com/office/drawing/2014/main" id="{74A926E8-4035-442E-B5BD-92E759B3322A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Прямая соединительная линия 130">
              <a:extLst>
                <a:ext uri="{FF2B5EF4-FFF2-40B4-BE49-F238E27FC236}">
                  <a16:creationId xmlns:a16="http://schemas.microsoft.com/office/drawing/2014/main" id="{39C78664-0AC0-4381-AF10-9D22D5E268F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86C81699-3E88-4108-A75F-8966EDD42AFD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56125F45-ED55-4DF5-B357-6708702EEED4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Прямая со стрелкой 133">
            <a:extLst>
              <a:ext uri="{FF2B5EF4-FFF2-40B4-BE49-F238E27FC236}">
                <a16:creationId xmlns:a16="http://schemas.microsoft.com/office/drawing/2014/main" id="{A29545BF-B5C8-468E-8D61-6DB66A9B72B2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Улыбающееся лицо 140">
            <a:extLst>
              <a:ext uri="{FF2B5EF4-FFF2-40B4-BE49-F238E27FC236}">
                <a16:creationId xmlns:a16="http://schemas.microsoft.com/office/drawing/2014/main" id="{2E85C1D1-7731-4679-9B96-F718352EC506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Улыбающееся лицо 141">
            <a:extLst>
              <a:ext uri="{FF2B5EF4-FFF2-40B4-BE49-F238E27FC236}">
                <a16:creationId xmlns:a16="http://schemas.microsoft.com/office/drawing/2014/main" id="{CAC297E3-559A-46C7-8B7B-763C640C1739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Улыбающееся лицо 142">
            <a:extLst>
              <a:ext uri="{FF2B5EF4-FFF2-40B4-BE49-F238E27FC236}">
                <a16:creationId xmlns:a16="http://schemas.microsoft.com/office/drawing/2014/main" id="{4814EAD0-FEB3-460B-B3C7-D32968158D85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4" name="Улыбающееся лицо 143">
            <a:extLst>
              <a:ext uri="{FF2B5EF4-FFF2-40B4-BE49-F238E27FC236}">
                <a16:creationId xmlns:a16="http://schemas.microsoft.com/office/drawing/2014/main" id="{AA1E10C7-21F7-4ADD-B338-E1A4DCEB2CC9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Улыбающееся лицо 145">
            <a:extLst>
              <a:ext uri="{FF2B5EF4-FFF2-40B4-BE49-F238E27FC236}">
                <a16:creationId xmlns:a16="http://schemas.microsoft.com/office/drawing/2014/main" id="{16DCE1C6-D44E-43A4-876E-0D5A2E2FAF69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Улыбающееся лицо 146">
            <a:extLst>
              <a:ext uri="{FF2B5EF4-FFF2-40B4-BE49-F238E27FC236}">
                <a16:creationId xmlns:a16="http://schemas.microsoft.com/office/drawing/2014/main" id="{EFABDE13-3BA4-49F9-982D-283344553911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9" name="Улыбающееся лицо 148">
            <a:extLst>
              <a:ext uri="{FF2B5EF4-FFF2-40B4-BE49-F238E27FC236}">
                <a16:creationId xmlns:a16="http://schemas.microsoft.com/office/drawing/2014/main" id="{5436D97B-CDCD-48DD-A9CB-B17213821BFB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0" name="Улыбающееся лицо 149">
            <a:extLst>
              <a:ext uri="{FF2B5EF4-FFF2-40B4-BE49-F238E27FC236}">
                <a16:creationId xmlns:a16="http://schemas.microsoft.com/office/drawing/2014/main" id="{516ABDCE-7EEB-4783-9F29-7741E3444DCC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Улыбающееся лицо 150">
            <a:extLst>
              <a:ext uri="{FF2B5EF4-FFF2-40B4-BE49-F238E27FC236}">
                <a16:creationId xmlns:a16="http://schemas.microsoft.com/office/drawing/2014/main" id="{1491ADFB-DEF4-4A24-B519-1DD0B4E93035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Улыбающееся лицо 151">
            <a:extLst>
              <a:ext uri="{FF2B5EF4-FFF2-40B4-BE49-F238E27FC236}">
                <a16:creationId xmlns:a16="http://schemas.microsoft.com/office/drawing/2014/main" id="{6A09D6B4-559E-4109-B997-91E0E48ED862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3" name="Улыбающееся лицо 152">
            <a:extLst>
              <a:ext uri="{FF2B5EF4-FFF2-40B4-BE49-F238E27FC236}">
                <a16:creationId xmlns:a16="http://schemas.microsoft.com/office/drawing/2014/main" id="{B7BB192D-38B6-42F2-ABC0-D4A948D9B7E5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4" name="Улыбающееся лицо 153">
            <a:extLst>
              <a:ext uri="{FF2B5EF4-FFF2-40B4-BE49-F238E27FC236}">
                <a16:creationId xmlns:a16="http://schemas.microsoft.com/office/drawing/2014/main" id="{3DB2A752-4D46-4C2B-8C1A-340B7BBE7730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Улыбающееся лицо 154">
            <a:extLst>
              <a:ext uri="{FF2B5EF4-FFF2-40B4-BE49-F238E27FC236}">
                <a16:creationId xmlns:a16="http://schemas.microsoft.com/office/drawing/2014/main" id="{EDE975A8-D169-44B9-B9F6-9D99B1D3691B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6" name="Улыбающееся лицо 155">
            <a:extLst>
              <a:ext uri="{FF2B5EF4-FFF2-40B4-BE49-F238E27FC236}">
                <a16:creationId xmlns:a16="http://schemas.microsoft.com/office/drawing/2014/main" id="{A0D211B7-F9A4-4C1A-97AC-D5A42D19446B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7" name="Улыбающееся лицо 156">
            <a:extLst>
              <a:ext uri="{FF2B5EF4-FFF2-40B4-BE49-F238E27FC236}">
                <a16:creationId xmlns:a16="http://schemas.microsoft.com/office/drawing/2014/main" id="{1E88D3D9-815C-43A8-BEFF-D697098769BD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8" name="Улыбающееся лицо 157">
            <a:extLst>
              <a:ext uri="{FF2B5EF4-FFF2-40B4-BE49-F238E27FC236}">
                <a16:creationId xmlns:a16="http://schemas.microsoft.com/office/drawing/2014/main" id="{D43877E6-32BF-4399-8AF5-324816330806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9" name="Улыбающееся лицо 158">
            <a:extLst>
              <a:ext uri="{FF2B5EF4-FFF2-40B4-BE49-F238E27FC236}">
                <a16:creationId xmlns:a16="http://schemas.microsoft.com/office/drawing/2014/main" id="{204DD5E4-203D-45A7-9443-EED156AB529E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0" name="Улыбающееся лицо 159">
            <a:extLst>
              <a:ext uri="{FF2B5EF4-FFF2-40B4-BE49-F238E27FC236}">
                <a16:creationId xmlns:a16="http://schemas.microsoft.com/office/drawing/2014/main" id="{987FBD56-E979-4319-9F0D-FB9B19148AF5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Улыбающееся лицо 160">
            <a:extLst>
              <a:ext uri="{FF2B5EF4-FFF2-40B4-BE49-F238E27FC236}">
                <a16:creationId xmlns:a16="http://schemas.microsoft.com/office/drawing/2014/main" id="{6B0865C3-44F5-4C35-ABED-68C6A361CAA0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2" name="Улыбающееся лицо 161">
            <a:extLst>
              <a:ext uri="{FF2B5EF4-FFF2-40B4-BE49-F238E27FC236}">
                <a16:creationId xmlns:a16="http://schemas.microsoft.com/office/drawing/2014/main" id="{1ED51395-5857-4474-BC91-A78347B5D0B0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3" name="Улыбающееся лицо 162">
            <a:extLst>
              <a:ext uri="{FF2B5EF4-FFF2-40B4-BE49-F238E27FC236}">
                <a16:creationId xmlns:a16="http://schemas.microsoft.com/office/drawing/2014/main" id="{F70FE252-C817-4AD1-AC8C-D9B5701D06C6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4" name="Улыбающееся лицо 163">
            <a:extLst>
              <a:ext uri="{FF2B5EF4-FFF2-40B4-BE49-F238E27FC236}">
                <a16:creationId xmlns:a16="http://schemas.microsoft.com/office/drawing/2014/main" id="{7B7C6D90-D2B9-4B82-86B2-A43F3FBD11B2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5" name="Улыбающееся лицо 164">
            <a:extLst>
              <a:ext uri="{FF2B5EF4-FFF2-40B4-BE49-F238E27FC236}">
                <a16:creationId xmlns:a16="http://schemas.microsoft.com/office/drawing/2014/main" id="{E2E7C663-8CCC-4A17-871C-8E3ED4222B9A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6" name="Улыбающееся лицо 165">
            <a:extLst>
              <a:ext uri="{FF2B5EF4-FFF2-40B4-BE49-F238E27FC236}">
                <a16:creationId xmlns:a16="http://schemas.microsoft.com/office/drawing/2014/main" id="{2C30F44D-EFC2-4E2C-BDE0-0950765426D3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7" name="Улыбающееся лицо 166">
            <a:extLst>
              <a:ext uri="{FF2B5EF4-FFF2-40B4-BE49-F238E27FC236}">
                <a16:creationId xmlns:a16="http://schemas.microsoft.com/office/drawing/2014/main" id="{F713B829-1082-4F62-BCD7-F56C3C244D4B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8" name="Улыбающееся лицо 167">
            <a:extLst>
              <a:ext uri="{FF2B5EF4-FFF2-40B4-BE49-F238E27FC236}">
                <a16:creationId xmlns:a16="http://schemas.microsoft.com/office/drawing/2014/main" id="{8F56EFFF-B49C-4BE2-B6C5-C66B1627DFB5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69" name="Улыбающееся лицо 168">
            <a:extLst>
              <a:ext uri="{FF2B5EF4-FFF2-40B4-BE49-F238E27FC236}">
                <a16:creationId xmlns:a16="http://schemas.microsoft.com/office/drawing/2014/main" id="{060BC770-0905-43E2-BFE7-69F1886EA1FD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0" name="Улыбающееся лицо 169">
            <a:extLst>
              <a:ext uri="{FF2B5EF4-FFF2-40B4-BE49-F238E27FC236}">
                <a16:creationId xmlns:a16="http://schemas.microsoft.com/office/drawing/2014/main" id="{F6427EF4-A95C-42B2-9240-78B4365FBAB6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1" name="Улыбающееся лицо 170">
            <a:extLst>
              <a:ext uri="{FF2B5EF4-FFF2-40B4-BE49-F238E27FC236}">
                <a16:creationId xmlns:a16="http://schemas.microsoft.com/office/drawing/2014/main" id="{86D79396-0BF9-4BBB-8E1D-DB61F27E2728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2" name="Улыбающееся лицо 171">
            <a:extLst>
              <a:ext uri="{FF2B5EF4-FFF2-40B4-BE49-F238E27FC236}">
                <a16:creationId xmlns:a16="http://schemas.microsoft.com/office/drawing/2014/main" id="{CD7BDDA7-88CD-4766-9CEF-3E0B3AB12503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3" name="Улыбающееся лицо 172">
            <a:extLst>
              <a:ext uri="{FF2B5EF4-FFF2-40B4-BE49-F238E27FC236}">
                <a16:creationId xmlns:a16="http://schemas.microsoft.com/office/drawing/2014/main" id="{B0D086E4-908C-454A-90E3-209ADC8E568A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4" name="Улыбающееся лицо 173">
            <a:extLst>
              <a:ext uri="{FF2B5EF4-FFF2-40B4-BE49-F238E27FC236}">
                <a16:creationId xmlns:a16="http://schemas.microsoft.com/office/drawing/2014/main" id="{557051D8-134A-401B-BB92-5E1FBC9C67C7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5" name="Улыбающееся лицо 174">
            <a:extLst>
              <a:ext uri="{FF2B5EF4-FFF2-40B4-BE49-F238E27FC236}">
                <a16:creationId xmlns:a16="http://schemas.microsoft.com/office/drawing/2014/main" id="{B4CA0BC7-D7F3-4380-8C12-C2A9F9FE27F5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Невозможность АБ-теста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BA28D3D-5F31-409C-A204-12CA9AAC881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3204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Бывают ситуации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АБ-тест устроить невозможно</a:t>
            </a:r>
          </a:p>
        </p:txBody>
      </p:sp>
    </p:spTree>
    <p:extLst>
      <p:ext uri="{BB962C8B-B14F-4D97-AF65-F5344CB8AC3E}">
        <p14:creationId xmlns:p14="http://schemas.microsoft.com/office/powerpoint/2010/main" val="23473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Невозможность АБ-теста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429139AB-09A2-413E-AA5C-9460A726572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3204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Бывают ситуации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АБ-тест устроить невозможно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Вызывает ли курение рак? Нельзя поделить людей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две группы и заставить одну из них курить в течение всей жизни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Невозможность АБ-теста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02479CEC-BC47-41C5-A19A-1497C3074D9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3204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Бывают ситуации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АБ-тест устроить невозможно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Вызывает ли курение рак? Нельзя поделить людей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две группы и заставить одну из них курить в течение всей жизни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Простимулирует ли экономику снижение налога</a:t>
            </a:r>
            <a:r>
              <a:rPr lang="en-US" sz="2400" dirty="0">
                <a:solidFill>
                  <a:srgbClr val="373737"/>
                </a:solidFill>
              </a:rPr>
              <a:t>?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Нельзя поделить экономику страны на две части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Невозможность АБ-теста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6AAC9A0-08F6-4355-914F-4624D133BA9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3204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Бывают ситуации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АБ-тест устроить невозможно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Вызывает ли курение рак? Нельзя поделить людей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две группы и заставить одну из них курить в течение всей жизни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Простимулирует ли экономику снижение налога</a:t>
            </a:r>
            <a:r>
              <a:rPr lang="en-US" sz="2400" dirty="0">
                <a:solidFill>
                  <a:srgbClr val="373737"/>
                </a:solidFill>
              </a:rPr>
              <a:t>?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Нельзя поделить экономику страны на две части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Многие эксперименты запрещает этика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Многие запрещает суровая реальность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Невозможность АБ-теста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EB2349AC-F867-EE46-89AA-F3F1B0A546A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3204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Бывают ситуации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когда АБ-тест устроить невозможно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Вызывает ли курение рак? Нельзя поделить людей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две группы и заставить одну из них курить в течение всей жизни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Простимулирует ли экономику снижение налога</a:t>
            </a:r>
            <a:r>
              <a:rPr lang="en-US" sz="2400" dirty="0">
                <a:solidFill>
                  <a:srgbClr val="373737"/>
                </a:solidFill>
              </a:rPr>
              <a:t>?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Нельзя поделить экономику страны на две части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Многие эксперименты запрещает этика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Многие запрещает суровая реальность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F327997F-F327-D14A-921C-8403394AFAE5}"/>
              </a:ext>
            </a:extLst>
          </p:cNvPr>
          <p:cNvSpPr/>
          <p:nvPr/>
        </p:nvSpPr>
        <p:spPr>
          <a:xfrm>
            <a:off x="1259767" y="5090132"/>
            <a:ext cx="6624466" cy="10776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56CC2CF-0F4B-428A-88DE-D8A5B5BE508C}"/>
              </a:ext>
            </a:extLst>
          </p:cNvPr>
          <p:cNvGrpSpPr/>
          <p:nvPr/>
        </p:nvGrpSpPr>
        <p:grpSpPr>
          <a:xfrm>
            <a:off x="1545009" y="5229200"/>
            <a:ext cx="6339359" cy="875252"/>
            <a:chOff x="1220036" y="5327946"/>
            <a:chExt cx="6339359" cy="8752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2F2EF-5BDD-5A4B-9391-D011159ADA93}"/>
                </a:ext>
              </a:extLst>
            </p:cNvPr>
            <p:cNvSpPr txBox="1"/>
            <p:nvPr/>
          </p:nvSpPr>
          <p:spPr>
            <a:xfrm>
              <a:off x="1788937" y="5327946"/>
              <a:ext cx="5770458" cy="875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dirty="0">
                  <a:solidFill>
                    <a:srgbClr val="C0504D"/>
                  </a:solidFill>
                </a:rPr>
                <a:t>В таких ситуациях приходится работать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с наблюдаемыми данными</a:t>
              </a: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CDF4542D-AE7D-5749-AB86-B848A1CFDB47}"/>
                </a:ext>
              </a:extLst>
            </p:cNvPr>
            <p:cNvSpPr/>
            <p:nvPr/>
          </p:nvSpPr>
          <p:spPr>
            <a:xfrm>
              <a:off x="1220036" y="5357579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4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52983E4-20A9-450E-BD1B-B1812072BE8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881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 более маленьких классах дети учатся лучше?</a:t>
            </a:r>
          </a:p>
        </p:txBody>
      </p:sp>
    </p:spTree>
    <p:extLst>
      <p:ext uri="{BB962C8B-B14F-4D97-AF65-F5344CB8AC3E}">
        <p14:creationId xmlns:p14="http://schemas.microsoft.com/office/powerpoint/2010/main" val="12963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064621E-A25B-4F13-999B-420F76516835}"/>
              </a:ext>
            </a:extLst>
          </p:cNvPr>
          <p:cNvSpPr txBox="1">
            <a:spLocks/>
          </p:cNvSpPr>
          <p:nvPr/>
        </p:nvSpPr>
        <p:spPr>
          <a:xfrm>
            <a:off x="612000" y="1623616"/>
            <a:ext cx="7992448" cy="25254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Идеальный эксперимент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Случайным образом поделить всех детей и обучающих их учителей на классы разного размера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Проводить регулярное тестирование и сравнивать различия в оценках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7DFBBEF3-CCB6-4F42-A847-3B3CA8A13C1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881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 более маленьких классах дети учатся лучше?</a:t>
            </a:r>
          </a:p>
        </p:txBody>
      </p:sp>
    </p:spTree>
    <p:extLst>
      <p:ext uri="{BB962C8B-B14F-4D97-AF65-F5344CB8AC3E}">
        <p14:creationId xmlns:p14="http://schemas.microsoft.com/office/powerpoint/2010/main" val="27711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0ADF316-2A16-1942-8D03-ED1ADE817612}"/>
              </a:ext>
            </a:extLst>
          </p:cNvPr>
          <p:cNvSpPr txBox="1">
            <a:spLocks/>
          </p:cNvSpPr>
          <p:nvPr/>
        </p:nvSpPr>
        <p:spPr>
          <a:xfrm>
            <a:off x="612000" y="1623616"/>
            <a:ext cx="7992448" cy="25254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Идеальный эксперимент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Случайным образом поделить всех детей и обучающих их учителей на классы разного размера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Проводить регулярное тестирование и сравнивать различия в оценках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3241C8-DB88-5841-A157-515013D398A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881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правда ли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 более маленьких классах дети учатся лучше?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EB2349AC-F867-EE46-89AA-F3F1B0A546A2}"/>
              </a:ext>
            </a:extLst>
          </p:cNvPr>
          <p:cNvSpPr txBox="1">
            <a:spLocks/>
          </p:cNvSpPr>
          <p:nvPr/>
        </p:nvSpPr>
        <p:spPr>
          <a:xfrm>
            <a:off x="612000" y="4118892"/>
            <a:ext cx="8064896" cy="211842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Родители хотят,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чтобы их ребёнок учился в маленьком классе и мешают эксперименту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Очень дорого</a:t>
            </a:r>
            <a:r>
              <a:rPr lang="en-US" sz="2400" dirty="0">
                <a:solidFill>
                  <a:srgbClr val="373737"/>
                </a:solidFill>
              </a:rPr>
              <a:t>: 4-</a:t>
            </a:r>
            <a:r>
              <a:rPr lang="ru-RU" sz="2400" dirty="0">
                <a:solidFill>
                  <a:srgbClr val="373737"/>
                </a:solidFill>
              </a:rPr>
              <a:t>летний проект </a:t>
            </a:r>
            <a:r>
              <a:rPr lang="en-US" sz="2400" dirty="0">
                <a:solidFill>
                  <a:srgbClr val="373737"/>
                </a:solidFill>
              </a:rPr>
              <a:t>STAR </a:t>
            </a:r>
            <a:r>
              <a:rPr lang="ru-RU" sz="2400" dirty="0">
                <a:solidFill>
                  <a:srgbClr val="373737"/>
                </a:solidFill>
              </a:rPr>
              <a:t>(</a:t>
            </a:r>
            <a:r>
              <a:rPr lang="en-US" sz="2400" dirty="0">
                <a:solidFill>
                  <a:srgbClr val="373737"/>
                </a:solidFill>
              </a:rPr>
              <a:t>~</a:t>
            </a:r>
            <a:r>
              <a:rPr lang="ru-RU" sz="2400" dirty="0">
                <a:solidFill>
                  <a:srgbClr val="373737"/>
                </a:solidFill>
              </a:rPr>
              <a:t>12 млн</a:t>
            </a:r>
            <a:r>
              <a:rPr lang="en-US" sz="2400" dirty="0">
                <a:solidFill>
                  <a:srgbClr val="373737"/>
                </a:solidFill>
              </a:rPr>
              <a:t>. $)</a:t>
            </a:r>
            <a:endParaRPr lang="ru-RU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DF4B86D-1A6B-459B-BA09-9B7BD0F9B2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Проект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STAR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(вторая половина 80-х)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выборка результатов тестов в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420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школьных округах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Калифорнии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DF4B86D-1A6B-459B-BA09-9B7BD0F9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  <a:blipFill>
                <a:blip r:embed="rId4"/>
                <a:stretch>
                  <a:fillRect l="-1134" t="-1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7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84A8A0F-7A6F-4D4D-A25F-0FAC99B4F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Проект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STAR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(вторая половина 80-х)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выборка результатов тестов в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420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школьных округах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Калифорнии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Переменные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средние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результаты тестирования пятиклассников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округу (комбинация тестов по математике и чтению)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соотношение учеников и учителей (число учеников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округе делённое на число учителей в округе)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84A8A0F-7A6F-4D4D-A25F-0FAC99B4F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  <a:blipFill>
                <a:blip r:embed="rId4"/>
                <a:stretch>
                  <a:fillRect l="-1134" t="-1118" b="-2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7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7C6006C2-F0AA-4A6E-9DC4-8E52987660DE}"/>
                  </a:ext>
                </a:extLst>
              </p:cNvPr>
              <p:cNvSpPr/>
              <p:nvPr/>
            </p:nvSpPr>
            <p:spPr>
              <a:xfrm>
                <a:off x="5725395" y="3635431"/>
                <a:ext cx="3005908" cy="61555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373737"/>
                    </a:solidFill>
                  </a:rPr>
                  <a:t> </a:t>
                </a:r>
                <a:r>
                  <a:rPr lang="ru-RU" sz="2000" dirty="0">
                    <a:solidFill>
                      <a:srgbClr val="373737"/>
                    </a:solidFill>
                  </a:rPr>
                  <a:t>число поисковых сессий юзера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ru-RU" sz="20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7C6006C2-F0AA-4A6E-9DC4-8E5298766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95" y="3635431"/>
                <a:ext cx="3005908" cy="615553"/>
              </a:xfrm>
              <a:prstGeom prst="rect">
                <a:avLst/>
              </a:prstGeom>
              <a:blipFill>
                <a:blip r:embed="rId4"/>
                <a:stretch>
                  <a:fillRect t="-10891" r="-2637" b="-25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E38ECF93-B716-40ED-89C5-3050EB86F24B}"/>
                  </a:ext>
                </a:extLst>
              </p:cNvPr>
              <p:cNvSpPr/>
              <p:nvPr/>
            </p:nvSpPr>
            <p:spPr>
              <a:xfrm>
                <a:off x="6088159" y="2072532"/>
                <a:ext cx="597921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E38ECF93-B716-40ED-89C5-3050EB86F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59" y="2072532"/>
                <a:ext cx="5979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3FDDE05-ED88-4442-B543-61629102B38A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F01087B4-2040-415F-8694-65BE3DD9FBD3}"/>
                  </a:ext>
                </a:extLst>
              </p:cNvPr>
              <p:cNvSpPr/>
              <p:nvPr/>
            </p:nvSpPr>
            <p:spPr>
              <a:xfrm>
                <a:off x="6542651" y="751819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F01087B4-2040-415F-8694-65BE3DD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751819"/>
                <a:ext cx="749949" cy="276999"/>
              </a:xfrm>
              <a:prstGeom prst="rect">
                <a:avLst/>
              </a:prstGeom>
              <a:blipFill>
                <a:blip r:embed="rId6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CB679761-8546-4B32-8E04-2804691E4AC2}"/>
              </a:ext>
            </a:extLst>
          </p:cNvPr>
          <p:cNvCxnSpPr>
            <a:cxnSpLocks/>
          </p:cNvCxnSpPr>
          <p:nvPr/>
        </p:nvCxnSpPr>
        <p:spPr>
          <a:xfrm>
            <a:off x="6301458" y="89031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94A36A7F-141A-4744-BEEA-BAAAFEAE0D07}"/>
                  </a:ext>
                </a:extLst>
              </p:cNvPr>
              <p:cNvSpPr/>
              <p:nvPr/>
            </p:nvSpPr>
            <p:spPr>
              <a:xfrm>
                <a:off x="6542651" y="1113839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94A36A7F-141A-4744-BEEA-BAAAFEAE0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113839"/>
                <a:ext cx="749949" cy="276999"/>
              </a:xfrm>
              <a:prstGeom prst="rect">
                <a:avLst/>
              </a:prstGeom>
              <a:blipFill>
                <a:blip r:embed="rId7"/>
                <a:stretch>
                  <a:fillRect l="-8943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8D0B262F-75C8-4508-B5CE-48414B338B46}"/>
              </a:ext>
            </a:extLst>
          </p:cNvPr>
          <p:cNvCxnSpPr>
            <a:cxnSpLocks/>
          </p:cNvCxnSpPr>
          <p:nvPr/>
        </p:nvCxnSpPr>
        <p:spPr>
          <a:xfrm>
            <a:off x="6296566" y="125233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C23BED4F-501A-422C-B669-EE0DB328586A}"/>
                  </a:ext>
                </a:extLst>
              </p:cNvPr>
              <p:cNvSpPr/>
              <p:nvPr/>
            </p:nvSpPr>
            <p:spPr>
              <a:xfrm>
                <a:off x="6542651" y="1475860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C23BED4F-501A-422C-B669-EE0DB328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475860"/>
                <a:ext cx="749949" cy="276999"/>
              </a:xfrm>
              <a:prstGeom prst="rect">
                <a:avLst/>
              </a:prstGeom>
              <a:blipFill>
                <a:blip r:embed="rId8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89D59C68-C52E-4295-A818-78A5BAA02915}"/>
              </a:ext>
            </a:extLst>
          </p:cNvPr>
          <p:cNvCxnSpPr>
            <a:cxnSpLocks/>
          </p:cNvCxnSpPr>
          <p:nvPr/>
        </p:nvCxnSpPr>
        <p:spPr>
          <a:xfrm>
            <a:off x="6303700" y="1614359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21141179-7D6A-4516-9218-FF0B131DC880}"/>
                  </a:ext>
                </a:extLst>
              </p:cNvPr>
              <p:cNvSpPr/>
              <p:nvPr/>
            </p:nvSpPr>
            <p:spPr>
              <a:xfrm>
                <a:off x="6542651" y="1837881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21141179-7D6A-4516-9218-FF0B131DC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837881"/>
                <a:ext cx="749949" cy="276999"/>
              </a:xfrm>
              <a:prstGeom prst="rect">
                <a:avLst/>
              </a:prstGeom>
              <a:blipFill>
                <a:blip r:embed="rId9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7989F12E-9D53-4363-A418-3300EAF3F653}"/>
              </a:ext>
            </a:extLst>
          </p:cNvPr>
          <p:cNvCxnSpPr>
            <a:cxnSpLocks/>
          </p:cNvCxnSpPr>
          <p:nvPr/>
        </p:nvCxnSpPr>
        <p:spPr>
          <a:xfrm>
            <a:off x="6303700" y="197638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Прямоугольник 103">
                <a:extLst>
                  <a:ext uri="{FF2B5EF4-FFF2-40B4-BE49-F238E27FC236}">
                    <a16:creationId xmlns:a16="http://schemas.microsoft.com/office/drawing/2014/main" id="{6EA79665-2C20-46D0-ADC5-8E9DC53484E2}"/>
                  </a:ext>
                </a:extLst>
              </p:cNvPr>
              <p:cNvSpPr/>
              <p:nvPr/>
            </p:nvSpPr>
            <p:spPr>
              <a:xfrm>
                <a:off x="6089646" y="5683874"/>
                <a:ext cx="597921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4" name="Прямоугольник 103">
                <a:extLst>
                  <a:ext uri="{FF2B5EF4-FFF2-40B4-BE49-F238E27FC236}">
                    <a16:creationId xmlns:a16="http://schemas.microsoft.com/office/drawing/2014/main" id="{6EA79665-2C20-46D0-ADC5-8E9DC534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46" y="5683874"/>
                <a:ext cx="5979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E4313588-BCEC-4247-AB03-4A3D888945A4}"/>
                  </a:ext>
                </a:extLst>
              </p:cNvPr>
              <p:cNvSpPr/>
              <p:nvPr/>
            </p:nvSpPr>
            <p:spPr>
              <a:xfrm>
                <a:off x="6537598" y="4363161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E4313588-BCEC-4247-AB03-4A3D88894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4363161"/>
                <a:ext cx="763029" cy="276999"/>
              </a:xfrm>
              <a:prstGeom prst="rect">
                <a:avLst/>
              </a:prstGeom>
              <a:blipFill>
                <a:blip r:embed="rId11"/>
                <a:stretch>
                  <a:fillRect l="-8730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Прямая со стрелкой 154">
            <a:extLst>
              <a:ext uri="{FF2B5EF4-FFF2-40B4-BE49-F238E27FC236}">
                <a16:creationId xmlns:a16="http://schemas.microsoft.com/office/drawing/2014/main" id="{088D61D7-03B1-41B0-ADDA-750599A9ABA4}"/>
              </a:ext>
            </a:extLst>
          </p:cNvPr>
          <p:cNvCxnSpPr>
            <a:cxnSpLocks/>
          </p:cNvCxnSpPr>
          <p:nvPr/>
        </p:nvCxnSpPr>
        <p:spPr>
          <a:xfrm>
            <a:off x="6302945" y="450166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D8F42894-6430-4DE2-A907-343C968C6D11}"/>
                  </a:ext>
                </a:extLst>
              </p:cNvPr>
              <p:cNvSpPr/>
              <p:nvPr/>
            </p:nvSpPr>
            <p:spPr>
              <a:xfrm>
                <a:off x="6537598" y="4725181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D8F42894-6430-4DE2-A907-343C968C6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4725181"/>
                <a:ext cx="763029" cy="276999"/>
              </a:xfrm>
              <a:prstGeom prst="rect">
                <a:avLst/>
              </a:prstGeom>
              <a:blipFill>
                <a:blip r:embed="rId12"/>
                <a:stretch>
                  <a:fillRect l="-8730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Прямая со стрелкой 160">
            <a:extLst>
              <a:ext uri="{FF2B5EF4-FFF2-40B4-BE49-F238E27FC236}">
                <a16:creationId xmlns:a16="http://schemas.microsoft.com/office/drawing/2014/main" id="{7586456B-2C42-4C75-989E-06D89DF64033}"/>
              </a:ext>
            </a:extLst>
          </p:cNvPr>
          <p:cNvCxnSpPr>
            <a:cxnSpLocks/>
          </p:cNvCxnSpPr>
          <p:nvPr/>
        </p:nvCxnSpPr>
        <p:spPr>
          <a:xfrm>
            <a:off x="6298053" y="486368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130F870C-7848-44B2-A89F-B573C4FBFD7D}"/>
                  </a:ext>
                </a:extLst>
              </p:cNvPr>
              <p:cNvSpPr/>
              <p:nvPr/>
            </p:nvSpPr>
            <p:spPr>
              <a:xfrm>
                <a:off x="6537598" y="5087202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130F870C-7848-44B2-A89F-B573C4FBF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5087202"/>
                <a:ext cx="763029" cy="276999"/>
              </a:xfrm>
              <a:prstGeom prst="rect">
                <a:avLst/>
              </a:prstGeom>
              <a:blipFill>
                <a:blip r:embed="rId13"/>
                <a:stretch>
                  <a:fillRect l="-8730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Прямая со стрелкой 175">
            <a:extLst>
              <a:ext uri="{FF2B5EF4-FFF2-40B4-BE49-F238E27FC236}">
                <a16:creationId xmlns:a16="http://schemas.microsoft.com/office/drawing/2014/main" id="{BEAE5F99-B912-4F6A-9BDD-4E68B754A3DA}"/>
              </a:ext>
            </a:extLst>
          </p:cNvPr>
          <p:cNvCxnSpPr>
            <a:cxnSpLocks/>
          </p:cNvCxnSpPr>
          <p:nvPr/>
        </p:nvCxnSpPr>
        <p:spPr>
          <a:xfrm>
            <a:off x="6305187" y="522570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Прямоугольник 176">
                <a:extLst>
                  <a:ext uri="{FF2B5EF4-FFF2-40B4-BE49-F238E27FC236}">
                    <a16:creationId xmlns:a16="http://schemas.microsoft.com/office/drawing/2014/main" id="{0C6C6BCE-D25F-475D-A4EF-1CA381C85A0F}"/>
                  </a:ext>
                </a:extLst>
              </p:cNvPr>
              <p:cNvSpPr/>
              <p:nvPr/>
            </p:nvSpPr>
            <p:spPr>
              <a:xfrm>
                <a:off x="6537598" y="5449223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7" name="Прямоугольник 176">
                <a:extLst>
                  <a:ext uri="{FF2B5EF4-FFF2-40B4-BE49-F238E27FC236}">
                    <a16:creationId xmlns:a16="http://schemas.microsoft.com/office/drawing/2014/main" id="{0C6C6BCE-D25F-475D-A4EF-1CA381C85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5449223"/>
                <a:ext cx="763029" cy="276999"/>
              </a:xfrm>
              <a:prstGeom prst="rect">
                <a:avLst/>
              </a:prstGeom>
              <a:blipFill>
                <a:blip r:embed="rId14"/>
                <a:stretch>
                  <a:fillRect l="-873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Прямая со стрелкой 177">
            <a:extLst>
              <a:ext uri="{FF2B5EF4-FFF2-40B4-BE49-F238E27FC236}">
                <a16:creationId xmlns:a16="http://schemas.microsoft.com/office/drawing/2014/main" id="{2F0173B7-6CEF-489E-B9DE-0925E6E1A6C9}"/>
              </a:ext>
            </a:extLst>
          </p:cNvPr>
          <p:cNvCxnSpPr>
            <a:cxnSpLocks/>
          </p:cNvCxnSpPr>
          <p:nvPr/>
        </p:nvCxnSpPr>
        <p:spPr>
          <a:xfrm>
            <a:off x="6305187" y="5587722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Скругленный прямоугольник 63">
            <a:extLst>
              <a:ext uri="{FF2B5EF4-FFF2-40B4-BE49-F238E27FC236}">
                <a16:creationId xmlns:a16="http://schemas.microsoft.com/office/drawing/2014/main" id="{C628D32E-B5DA-440D-94D1-22BE2EF8C358}"/>
              </a:ext>
            </a:extLst>
          </p:cNvPr>
          <p:cNvSpPr/>
          <p:nvPr/>
        </p:nvSpPr>
        <p:spPr>
          <a:xfrm>
            <a:off x="2073935" y="1158657"/>
            <a:ext cx="1366686" cy="839404"/>
          </a:xfrm>
          <a:prstGeom prst="roundRect">
            <a:avLst/>
          </a:prstGeom>
          <a:solidFill>
            <a:srgbClr val="C0504D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Скругленный прямоугольник 64">
            <a:extLst>
              <a:ext uri="{FF2B5EF4-FFF2-40B4-BE49-F238E27FC236}">
                <a16:creationId xmlns:a16="http://schemas.microsoft.com/office/drawing/2014/main" id="{2B091259-4F68-41C1-912A-93141ED0AD93}"/>
              </a:ext>
            </a:extLst>
          </p:cNvPr>
          <p:cNvSpPr/>
          <p:nvPr/>
        </p:nvSpPr>
        <p:spPr>
          <a:xfrm>
            <a:off x="2073935" y="4201891"/>
            <a:ext cx="1366686" cy="839404"/>
          </a:xfrm>
          <a:prstGeom prst="roundRect">
            <a:avLst/>
          </a:prstGeom>
          <a:solidFill>
            <a:srgbClr val="28516A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F408B6FE-D5BA-4F5C-8945-F1DF00A34A93}"/>
              </a:ext>
            </a:extLst>
          </p:cNvPr>
          <p:cNvSpPr/>
          <p:nvPr/>
        </p:nvSpPr>
        <p:spPr>
          <a:xfrm>
            <a:off x="2045929" y="4483094"/>
            <a:ext cx="142269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</a:t>
            </a:r>
            <a:r>
              <a:rPr lang="en-US" dirty="0">
                <a:solidFill>
                  <a:srgbClr val="F3F3F3"/>
                </a:solidFill>
              </a:rPr>
              <a:t>B</a:t>
            </a:r>
            <a:endParaRPr lang="ru-RU" dirty="0">
              <a:solidFill>
                <a:srgbClr val="F3F3F3"/>
              </a:solidFill>
            </a:endParaRPr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F10A2BE0-9F8B-4683-B871-4B0C5C4F774A}"/>
              </a:ext>
            </a:extLst>
          </p:cNvPr>
          <p:cNvSpPr/>
          <p:nvPr/>
        </p:nvSpPr>
        <p:spPr>
          <a:xfrm>
            <a:off x="2033106" y="1410043"/>
            <a:ext cx="144834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А</a:t>
            </a:r>
          </a:p>
        </p:txBody>
      </p:sp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AE9DAF3F-449B-4D09-BDFA-E17769044B0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51" t="1214" r="1211" b="1589"/>
          <a:stretch/>
        </p:blipFill>
        <p:spPr>
          <a:xfrm>
            <a:off x="3846030" y="1394368"/>
            <a:ext cx="1361326" cy="1094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B3751ADB-ACC6-408B-8C8A-DAB9D38D38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155" t="369" b="1223"/>
          <a:stretch/>
        </p:blipFill>
        <p:spPr>
          <a:xfrm>
            <a:off x="3857745" y="3752851"/>
            <a:ext cx="1394952" cy="1137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B6DBA08D-6806-4B60-814D-D9B69C368B62}"/>
              </a:ext>
            </a:extLst>
          </p:cNvPr>
          <p:cNvSpPr/>
          <p:nvPr/>
        </p:nvSpPr>
        <p:spPr>
          <a:xfrm>
            <a:off x="3533710" y="625843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r>
              <a:rPr lang="en-US" sz="2000" dirty="0">
                <a:solidFill>
                  <a:srgbClr val="5E5E5E"/>
                </a:solidFill>
              </a:rPr>
              <a:t> </a:t>
            </a:r>
            <a:endParaRPr lang="ru-RU" sz="2000" dirty="0">
              <a:solidFill>
                <a:srgbClr val="5E5E5E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(текущая версия)</a:t>
            </a:r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1BB0DDFC-4EBF-4314-8ECD-E19FECD0F9CA}"/>
              </a:ext>
            </a:extLst>
          </p:cNvPr>
          <p:cNvSpPr/>
          <p:nvPr/>
        </p:nvSpPr>
        <p:spPr>
          <a:xfrm>
            <a:off x="3408868" y="5035721"/>
            <a:ext cx="21886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b="1" dirty="0">
              <a:solidFill>
                <a:srgbClr val="28516A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(изменённая версия)</a:t>
            </a:r>
          </a:p>
        </p:txBody>
      </p:sp>
      <p:sp>
        <p:nvSpPr>
          <p:cNvPr id="187" name="Скругленный прямоугольник 65">
            <a:extLst>
              <a:ext uri="{FF2B5EF4-FFF2-40B4-BE49-F238E27FC236}">
                <a16:creationId xmlns:a16="http://schemas.microsoft.com/office/drawing/2014/main" id="{0B3D8651-9087-474B-88E7-2F1668EF3F85}"/>
              </a:ext>
            </a:extLst>
          </p:cNvPr>
          <p:cNvSpPr/>
          <p:nvPr/>
        </p:nvSpPr>
        <p:spPr>
          <a:xfrm>
            <a:off x="2055021" y="2686476"/>
            <a:ext cx="1366686" cy="839404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73BC698D-F676-4E97-9B8F-78DD3A0E33BA}"/>
              </a:ext>
            </a:extLst>
          </p:cNvPr>
          <p:cNvSpPr/>
          <p:nvPr/>
        </p:nvSpPr>
        <p:spPr>
          <a:xfrm>
            <a:off x="2158084" y="2829179"/>
            <a:ext cx="116056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Разбиваем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случайно</a:t>
            </a:r>
          </a:p>
        </p:txBody>
      </p:sp>
      <p:sp>
        <p:nvSpPr>
          <p:cNvPr id="189" name="Скругленный прямоугольник 66">
            <a:extLst>
              <a:ext uri="{FF2B5EF4-FFF2-40B4-BE49-F238E27FC236}">
                <a16:creationId xmlns:a16="http://schemas.microsoft.com/office/drawing/2014/main" id="{23F31D3D-7B4E-4695-982E-A2EE8533AED9}"/>
              </a:ext>
            </a:extLst>
          </p:cNvPr>
          <p:cNvSpPr/>
          <p:nvPr/>
        </p:nvSpPr>
        <p:spPr>
          <a:xfrm>
            <a:off x="3748553" y="2634154"/>
            <a:ext cx="1556763" cy="94404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160FF476-F9D8-44B5-8EEE-2B02F2372C0C}"/>
              </a:ext>
            </a:extLst>
          </p:cNvPr>
          <p:cNvSpPr/>
          <p:nvPr/>
        </p:nvSpPr>
        <p:spPr>
          <a:xfrm>
            <a:off x="3908175" y="2690680"/>
            <a:ext cx="1237518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Показываем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разные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варианты</a:t>
            </a:r>
          </a:p>
        </p:txBody>
      </p:sp>
      <p:sp>
        <p:nvSpPr>
          <p:cNvPr id="191" name="Скругленный прямоугольник 67">
            <a:extLst>
              <a:ext uri="{FF2B5EF4-FFF2-40B4-BE49-F238E27FC236}">
                <a16:creationId xmlns:a16="http://schemas.microsoft.com/office/drawing/2014/main" id="{D3346A41-20D3-4D19-BC6F-83B6822F7E11}"/>
              </a:ext>
            </a:extLst>
          </p:cNvPr>
          <p:cNvSpPr/>
          <p:nvPr/>
        </p:nvSpPr>
        <p:spPr>
          <a:xfrm>
            <a:off x="5632162" y="2648978"/>
            <a:ext cx="145766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115089FA-E965-4B78-B10D-633F6EE52778}"/>
              </a:ext>
            </a:extLst>
          </p:cNvPr>
          <p:cNvSpPr/>
          <p:nvPr/>
        </p:nvSpPr>
        <p:spPr>
          <a:xfrm>
            <a:off x="5799143" y="2690680"/>
            <a:ext cx="1123705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Вычисляем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ключевые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метрики</a:t>
            </a:r>
          </a:p>
        </p:txBody>
      </p:sp>
      <p:cxnSp>
        <p:nvCxnSpPr>
          <p:cNvPr id="193" name="Прямая со стрелкой 192">
            <a:extLst>
              <a:ext uri="{FF2B5EF4-FFF2-40B4-BE49-F238E27FC236}">
                <a16:creationId xmlns:a16="http://schemas.microsoft.com/office/drawing/2014/main" id="{3C327B41-B41F-4626-9CB3-FDD8DE88C8B1}"/>
              </a:ext>
            </a:extLst>
          </p:cNvPr>
          <p:cNvCxnSpPr>
            <a:cxnSpLocks/>
          </p:cNvCxnSpPr>
          <p:nvPr/>
        </p:nvCxnSpPr>
        <p:spPr>
          <a:xfrm>
            <a:off x="3493532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Прямая со стрелкой 193">
            <a:extLst>
              <a:ext uri="{FF2B5EF4-FFF2-40B4-BE49-F238E27FC236}">
                <a16:creationId xmlns:a16="http://schemas.microsoft.com/office/drawing/2014/main" id="{9D4A43B5-7695-42D7-BA68-1ED2C2CEEF16}"/>
              </a:ext>
            </a:extLst>
          </p:cNvPr>
          <p:cNvCxnSpPr>
            <a:cxnSpLocks/>
          </p:cNvCxnSpPr>
          <p:nvPr/>
        </p:nvCxnSpPr>
        <p:spPr>
          <a:xfrm>
            <a:off x="5377141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F779C183-2471-492C-95B8-1816420860F3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196" name="Прямая соединительная линия 195">
              <a:extLst>
                <a:ext uri="{FF2B5EF4-FFF2-40B4-BE49-F238E27FC236}">
                  <a16:creationId xmlns:a16="http://schemas.microsoft.com/office/drawing/2014/main" id="{D1E49D74-B2C8-4587-AE87-4FE72F4B89ED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Прямая соединительная линия 196">
              <a:extLst>
                <a:ext uri="{FF2B5EF4-FFF2-40B4-BE49-F238E27FC236}">
                  <a16:creationId xmlns:a16="http://schemas.microsoft.com/office/drawing/2014/main" id="{AB709A7E-9CB5-424A-BB8A-32364E814AE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8119C5C6-0DAF-4A41-8865-F8B3E00F48AE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9" name="Прямая со стрелкой 198">
            <a:extLst>
              <a:ext uri="{FF2B5EF4-FFF2-40B4-BE49-F238E27FC236}">
                <a16:creationId xmlns:a16="http://schemas.microsoft.com/office/drawing/2014/main" id="{B549EA5E-2352-4913-80AD-466918BF2578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609D2960-0598-4B02-8DFB-7AAD2A31CC56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Прямая со стрелкой 200">
            <a:extLst>
              <a:ext uri="{FF2B5EF4-FFF2-40B4-BE49-F238E27FC236}">
                <a16:creationId xmlns:a16="http://schemas.microsoft.com/office/drawing/2014/main" id="{3680CE1F-7BE5-4AC8-A0E0-48ADF5EB4E29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Улыбающееся лицо 201">
            <a:extLst>
              <a:ext uri="{FF2B5EF4-FFF2-40B4-BE49-F238E27FC236}">
                <a16:creationId xmlns:a16="http://schemas.microsoft.com/office/drawing/2014/main" id="{BF142B68-238A-411C-87EC-5346E95BF5AD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Улыбающееся лицо 202">
            <a:extLst>
              <a:ext uri="{FF2B5EF4-FFF2-40B4-BE49-F238E27FC236}">
                <a16:creationId xmlns:a16="http://schemas.microsoft.com/office/drawing/2014/main" id="{3221D936-E6A2-499A-8965-270B25FA027A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4" name="Улыбающееся лицо 203">
            <a:extLst>
              <a:ext uri="{FF2B5EF4-FFF2-40B4-BE49-F238E27FC236}">
                <a16:creationId xmlns:a16="http://schemas.microsoft.com/office/drawing/2014/main" id="{0F5F4EBD-CDCF-4B97-BFF5-B559E9358316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5" name="Улыбающееся лицо 204">
            <a:extLst>
              <a:ext uri="{FF2B5EF4-FFF2-40B4-BE49-F238E27FC236}">
                <a16:creationId xmlns:a16="http://schemas.microsoft.com/office/drawing/2014/main" id="{99914378-BEEC-4E3C-95BE-B572B7678016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6" name="Улыбающееся лицо 205">
            <a:extLst>
              <a:ext uri="{FF2B5EF4-FFF2-40B4-BE49-F238E27FC236}">
                <a16:creationId xmlns:a16="http://schemas.microsoft.com/office/drawing/2014/main" id="{5265DEB9-871C-4C12-8B5C-EAA488D54701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7" name="Улыбающееся лицо 206">
            <a:extLst>
              <a:ext uri="{FF2B5EF4-FFF2-40B4-BE49-F238E27FC236}">
                <a16:creationId xmlns:a16="http://schemas.microsoft.com/office/drawing/2014/main" id="{AEE417B6-439D-4D34-8C17-4895BB24CA8F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8" name="Улыбающееся лицо 207">
            <a:extLst>
              <a:ext uri="{FF2B5EF4-FFF2-40B4-BE49-F238E27FC236}">
                <a16:creationId xmlns:a16="http://schemas.microsoft.com/office/drawing/2014/main" id="{07607C42-7BA1-4A43-8A14-2E72A4EC4D0B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9" name="Улыбающееся лицо 208">
            <a:extLst>
              <a:ext uri="{FF2B5EF4-FFF2-40B4-BE49-F238E27FC236}">
                <a16:creationId xmlns:a16="http://schemas.microsoft.com/office/drawing/2014/main" id="{A9CB61F3-9EA0-4B5A-95F7-1E18A0D3FD9A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0" name="Улыбающееся лицо 209">
            <a:extLst>
              <a:ext uri="{FF2B5EF4-FFF2-40B4-BE49-F238E27FC236}">
                <a16:creationId xmlns:a16="http://schemas.microsoft.com/office/drawing/2014/main" id="{B7EACF82-60F9-4265-9D71-4FC30AA2CD14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1" name="Улыбающееся лицо 210">
            <a:extLst>
              <a:ext uri="{FF2B5EF4-FFF2-40B4-BE49-F238E27FC236}">
                <a16:creationId xmlns:a16="http://schemas.microsoft.com/office/drawing/2014/main" id="{4EEB1FAB-AEF9-41F9-8723-D18AC56632B5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2" name="Улыбающееся лицо 211">
            <a:extLst>
              <a:ext uri="{FF2B5EF4-FFF2-40B4-BE49-F238E27FC236}">
                <a16:creationId xmlns:a16="http://schemas.microsoft.com/office/drawing/2014/main" id="{09BACCAF-94BC-40A4-B5EE-5A63FA2D7011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3" name="Улыбающееся лицо 212">
            <a:extLst>
              <a:ext uri="{FF2B5EF4-FFF2-40B4-BE49-F238E27FC236}">
                <a16:creationId xmlns:a16="http://schemas.microsoft.com/office/drawing/2014/main" id="{3DB06364-9710-4252-88E3-CBF0DD5D21F2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4" name="Улыбающееся лицо 213">
            <a:extLst>
              <a:ext uri="{FF2B5EF4-FFF2-40B4-BE49-F238E27FC236}">
                <a16:creationId xmlns:a16="http://schemas.microsoft.com/office/drawing/2014/main" id="{9D88559C-BC9C-4B13-9B46-16FB2997180C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5" name="Улыбающееся лицо 214">
            <a:extLst>
              <a:ext uri="{FF2B5EF4-FFF2-40B4-BE49-F238E27FC236}">
                <a16:creationId xmlns:a16="http://schemas.microsoft.com/office/drawing/2014/main" id="{0160DD33-5907-453A-816B-67644C256493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6" name="Улыбающееся лицо 215">
            <a:extLst>
              <a:ext uri="{FF2B5EF4-FFF2-40B4-BE49-F238E27FC236}">
                <a16:creationId xmlns:a16="http://schemas.microsoft.com/office/drawing/2014/main" id="{12EA7E35-FF43-450A-8F00-F6228557C7F8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7" name="Улыбающееся лицо 216">
            <a:extLst>
              <a:ext uri="{FF2B5EF4-FFF2-40B4-BE49-F238E27FC236}">
                <a16:creationId xmlns:a16="http://schemas.microsoft.com/office/drawing/2014/main" id="{8EB74394-9D1A-457A-8A45-1D940ED5B41F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8" name="Улыбающееся лицо 217">
            <a:extLst>
              <a:ext uri="{FF2B5EF4-FFF2-40B4-BE49-F238E27FC236}">
                <a16:creationId xmlns:a16="http://schemas.microsoft.com/office/drawing/2014/main" id="{D395070F-02C5-4BF2-893E-F7CAC875E836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9" name="Улыбающееся лицо 218">
            <a:extLst>
              <a:ext uri="{FF2B5EF4-FFF2-40B4-BE49-F238E27FC236}">
                <a16:creationId xmlns:a16="http://schemas.microsoft.com/office/drawing/2014/main" id="{F2BFEB17-C7BE-445F-8B1B-7ECD8C3D52EF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0" name="Улыбающееся лицо 219">
            <a:extLst>
              <a:ext uri="{FF2B5EF4-FFF2-40B4-BE49-F238E27FC236}">
                <a16:creationId xmlns:a16="http://schemas.microsoft.com/office/drawing/2014/main" id="{DDDE4B84-5639-449B-B757-FBF5CB1F917F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1" name="Улыбающееся лицо 220">
            <a:extLst>
              <a:ext uri="{FF2B5EF4-FFF2-40B4-BE49-F238E27FC236}">
                <a16:creationId xmlns:a16="http://schemas.microsoft.com/office/drawing/2014/main" id="{89722DDC-5859-4561-B3E1-D0A1C2D8E8E4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2" name="Улыбающееся лицо 221">
            <a:extLst>
              <a:ext uri="{FF2B5EF4-FFF2-40B4-BE49-F238E27FC236}">
                <a16:creationId xmlns:a16="http://schemas.microsoft.com/office/drawing/2014/main" id="{5FB0EA47-4375-494B-B0C0-468ADA081830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3" name="Улыбающееся лицо 222">
            <a:extLst>
              <a:ext uri="{FF2B5EF4-FFF2-40B4-BE49-F238E27FC236}">
                <a16:creationId xmlns:a16="http://schemas.microsoft.com/office/drawing/2014/main" id="{B8898F8A-3706-4D7E-A5E7-1920B7D4DAE5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4" name="Улыбающееся лицо 223">
            <a:extLst>
              <a:ext uri="{FF2B5EF4-FFF2-40B4-BE49-F238E27FC236}">
                <a16:creationId xmlns:a16="http://schemas.microsoft.com/office/drawing/2014/main" id="{33625461-EA1F-409A-B0D9-DB01DBAD25F5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5" name="Улыбающееся лицо 224">
            <a:extLst>
              <a:ext uri="{FF2B5EF4-FFF2-40B4-BE49-F238E27FC236}">
                <a16:creationId xmlns:a16="http://schemas.microsoft.com/office/drawing/2014/main" id="{C054A658-C46A-45A9-891C-62CD26DF28CC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6" name="Улыбающееся лицо 225">
            <a:extLst>
              <a:ext uri="{FF2B5EF4-FFF2-40B4-BE49-F238E27FC236}">
                <a16:creationId xmlns:a16="http://schemas.microsoft.com/office/drawing/2014/main" id="{1542D6ED-AA68-4CA4-8B3B-3B8E3B34AAEF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7" name="Улыбающееся лицо 226">
            <a:extLst>
              <a:ext uri="{FF2B5EF4-FFF2-40B4-BE49-F238E27FC236}">
                <a16:creationId xmlns:a16="http://schemas.microsoft.com/office/drawing/2014/main" id="{9679D797-60D9-4E99-81E4-81D7E838E2A7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8" name="Улыбающееся лицо 227">
            <a:extLst>
              <a:ext uri="{FF2B5EF4-FFF2-40B4-BE49-F238E27FC236}">
                <a16:creationId xmlns:a16="http://schemas.microsoft.com/office/drawing/2014/main" id="{22317F20-E472-45A5-8405-DEE493B17940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9" name="Улыбающееся лицо 228">
            <a:extLst>
              <a:ext uri="{FF2B5EF4-FFF2-40B4-BE49-F238E27FC236}">
                <a16:creationId xmlns:a16="http://schemas.microsoft.com/office/drawing/2014/main" id="{9C9179E0-DF25-4A2C-AABF-BC59FA805086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0" name="Улыбающееся лицо 229">
            <a:extLst>
              <a:ext uri="{FF2B5EF4-FFF2-40B4-BE49-F238E27FC236}">
                <a16:creationId xmlns:a16="http://schemas.microsoft.com/office/drawing/2014/main" id="{D4C0F7E7-1A4A-4213-A8B7-38CF874E6DC2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1" name="Улыбающееся лицо 230">
            <a:extLst>
              <a:ext uri="{FF2B5EF4-FFF2-40B4-BE49-F238E27FC236}">
                <a16:creationId xmlns:a16="http://schemas.microsoft.com/office/drawing/2014/main" id="{7FC3935C-1B3A-432B-8E41-2626367E2152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2" name="Улыбающееся лицо 231">
            <a:extLst>
              <a:ext uri="{FF2B5EF4-FFF2-40B4-BE49-F238E27FC236}">
                <a16:creationId xmlns:a16="http://schemas.microsoft.com/office/drawing/2014/main" id="{EF38F85F-85DF-4191-9201-BF5A305E084D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3" name="Улыбающееся лицо 232">
            <a:extLst>
              <a:ext uri="{FF2B5EF4-FFF2-40B4-BE49-F238E27FC236}">
                <a16:creationId xmlns:a16="http://schemas.microsoft.com/office/drawing/2014/main" id="{CE6F9188-35CA-470D-942A-3971EE97CEF9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4" name="Улыбающееся лицо 233">
            <a:extLst>
              <a:ext uri="{FF2B5EF4-FFF2-40B4-BE49-F238E27FC236}">
                <a16:creationId xmlns:a16="http://schemas.microsoft.com/office/drawing/2014/main" id="{2D688060-7FA2-4D96-AC87-3463FA0344B2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35" name="Улыбающееся лицо 234">
            <a:extLst>
              <a:ext uri="{FF2B5EF4-FFF2-40B4-BE49-F238E27FC236}">
                <a16:creationId xmlns:a16="http://schemas.microsoft.com/office/drawing/2014/main" id="{79531348-4E07-42E4-BFE0-70F6C82E98F4}"/>
              </a:ext>
            </a:extLst>
          </p:cNvPr>
          <p:cNvSpPr/>
          <p:nvPr/>
        </p:nvSpPr>
        <p:spPr>
          <a:xfrm>
            <a:off x="5843508" y="756559"/>
            <a:ext cx="288032" cy="288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6" name="Улыбающееся лицо 235">
            <a:extLst>
              <a:ext uri="{FF2B5EF4-FFF2-40B4-BE49-F238E27FC236}">
                <a16:creationId xmlns:a16="http://schemas.microsoft.com/office/drawing/2014/main" id="{93DE0631-7ACE-4772-8163-4D6895AF3DD6}"/>
              </a:ext>
            </a:extLst>
          </p:cNvPr>
          <p:cNvSpPr/>
          <p:nvPr/>
        </p:nvSpPr>
        <p:spPr>
          <a:xfrm>
            <a:off x="5844059" y="1111653"/>
            <a:ext cx="288032" cy="28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7" name="Улыбающееся лицо 236">
            <a:extLst>
              <a:ext uri="{FF2B5EF4-FFF2-40B4-BE49-F238E27FC236}">
                <a16:creationId xmlns:a16="http://schemas.microsoft.com/office/drawing/2014/main" id="{02ED7D2D-12AB-4F60-90CE-31131FCE9767}"/>
              </a:ext>
            </a:extLst>
          </p:cNvPr>
          <p:cNvSpPr/>
          <p:nvPr/>
        </p:nvSpPr>
        <p:spPr>
          <a:xfrm>
            <a:off x="5843508" y="1469163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8" name="Улыбающееся лицо 237">
            <a:extLst>
              <a:ext uri="{FF2B5EF4-FFF2-40B4-BE49-F238E27FC236}">
                <a16:creationId xmlns:a16="http://schemas.microsoft.com/office/drawing/2014/main" id="{7A4D18D5-4F6D-475F-B3AD-19B77588AFD6}"/>
              </a:ext>
            </a:extLst>
          </p:cNvPr>
          <p:cNvSpPr/>
          <p:nvPr/>
        </p:nvSpPr>
        <p:spPr>
          <a:xfrm>
            <a:off x="5858451" y="1837881"/>
            <a:ext cx="288032" cy="28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9" name="Улыбающееся лицо 238">
            <a:extLst>
              <a:ext uri="{FF2B5EF4-FFF2-40B4-BE49-F238E27FC236}">
                <a16:creationId xmlns:a16="http://schemas.microsoft.com/office/drawing/2014/main" id="{B96C60EE-2673-45A7-A4DA-AD54D43B2AD1}"/>
              </a:ext>
            </a:extLst>
          </p:cNvPr>
          <p:cNvSpPr/>
          <p:nvPr/>
        </p:nvSpPr>
        <p:spPr>
          <a:xfrm>
            <a:off x="5858451" y="4353083"/>
            <a:ext cx="288032" cy="28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40" name="Улыбающееся лицо 239">
            <a:extLst>
              <a:ext uri="{FF2B5EF4-FFF2-40B4-BE49-F238E27FC236}">
                <a16:creationId xmlns:a16="http://schemas.microsoft.com/office/drawing/2014/main" id="{C2EBD1B9-4001-4AF3-83C9-06BEBF4781E7}"/>
              </a:ext>
            </a:extLst>
          </p:cNvPr>
          <p:cNvSpPr/>
          <p:nvPr/>
        </p:nvSpPr>
        <p:spPr>
          <a:xfrm>
            <a:off x="5862044" y="4719680"/>
            <a:ext cx="288032" cy="288000"/>
          </a:xfrm>
          <a:prstGeom prst="smileyFace">
            <a:avLst>
              <a:gd name="adj" fmla="val -552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41" name="Улыбающееся лицо 240">
            <a:extLst>
              <a:ext uri="{FF2B5EF4-FFF2-40B4-BE49-F238E27FC236}">
                <a16:creationId xmlns:a16="http://schemas.microsoft.com/office/drawing/2014/main" id="{70050A30-C0F1-44E0-BEC8-BA8164D89242}"/>
              </a:ext>
            </a:extLst>
          </p:cNvPr>
          <p:cNvSpPr/>
          <p:nvPr/>
        </p:nvSpPr>
        <p:spPr>
          <a:xfrm>
            <a:off x="5858451" y="5084950"/>
            <a:ext cx="288032" cy="28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42" name="Улыбающееся лицо 241">
            <a:extLst>
              <a:ext uri="{FF2B5EF4-FFF2-40B4-BE49-F238E27FC236}">
                <a16:creationId xmlns:a16="http://schemas.microsoft.com/office/drawing/2014/main" id="{37D2B874-2F5A-49B5-B201-36DF67AC2A23}"/>
              </a:ext>
            </a:extLst>
          </p:cNvPr>
          <p:cNvSpPr/>
          <p:nvPr/>
        </p:nvSpPr>
        <p:spPr>
          <a:xfrm>
            <a:off x="5858451" y="5450861"/>
            <a:ext cx="288032" cy="288000"/>
          </a:xfrm>
          <a:prstGeom prst="smileyFace">
            <a:avLst>
              <a:gd name="adj" fmla="val -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Естественный эксперимент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80ADF316-2A16-1942-8D03-ED1ADE817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Проект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STAR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(вторая половина 80-х)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выборка результатов тестов в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420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школьных округах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Калифорнии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Переменные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средние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результаты тестирования пятиклассников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округу (комбинация тестов по математике и чтению)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соотношение учеников и учителей (число учеников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округе делённое на число учителей в округе) 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80ADF316-2A16-1942-8D03-ED1ADE81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3816424"/>
              </a:xfrm>
              <a:prstGeom prst="rect">
                <a:avLst/>
              </a:prstGeom>
              <a:blipFill>
                <a:blip r:embed="rId4"/>
                <a:stretch>
                  <a:fillRect l="-1134" t="-1118" b="-2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664B7E46-D136-4D4A-9171-3FBC9946329C}"/>
              </a:ext>
            </a:extLst>
          </p:cNvPr>
          <p:cNvSpPr txBox="1">
            <a:spLocks/>
          </p:cNvSpPr>
          <p:nvPr/>
        </p:nvSpPr>
        <p:spPr>
          <a:xfrm>
            <a:off x="612000" y="4581128"/>
            <a:ext cx="8064896" cy="12961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</p:spTree>
    <p:extLst>
      <p:ext uri="{BB962C8B-B14F-4D97-AF65-F5344CB8AC3E}">
        <p14:creationId xmlns:p14="http://schemas.microsoft.com/office/powerpoint/2010/main" val="225870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EAA8586-96E3-47F2-ADE7-E25999AAC8F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A2ED4-EC63-4666-956D-03AD59529551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A2ED4-EC63-4666-956D-03AD5952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4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F125E54-0456-4C5C-A015-408F575B0B06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487A8F4-FF72-4A94-9F2C-92B618ABA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размера класса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за тест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487A8F4-FF72-4A94-9F2C-92B618AB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  <a:blipFill>
                <a:blip r:embed="rId4"/>
                <a:stretch>
                  <a:fillRect l="-229" t="-1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828BC2D2-0AC0-4433-93E0-B10A08246E7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2A5E6A-0EE7-461F-ACC3-AA7858197F6B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2A5E6A-0EE7-461F-ACC3-AA785819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0FEAA2-8EC8-4737-8395-8A135F758399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0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1147E6F-AFD0-4C76-B8CB-F87AC62942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размера класса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за тест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прочие факторы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влияющие на результаты обучения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1147E6F-AFD0-4C76-B8CB-F87AC629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  <a:blipFill>
                <a:blip r:embed="rId4"/>
                <a:stretch>
                  <a:fillRect l="-1144" t="-1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01CF1651-840B-4181-9698-F51ADA55792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3B2A8-FD3D-41F7-94D8-5A895E76CF70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3B2A8-FD3D-41F7-94D8-5A895E76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C2EC04-3B1C-4C0B-B8A1-DD4E87CFF3B4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размера класса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за тест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прочие факторы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влияющие на результаты обучения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  <m:r>
                      <a:rPr lang="ru-RU" sz="2400" b="0" i="1" dirty="0" smtClean="0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коэффициенты линейной регрессии</a:t>
                </a: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80928"/>
                <a:ext cx="7992448" cy="2886707"/>
              </a:xfrm>
              <a:prstGeom prst="rect">
                <a:avLst/>
              </a:prstGeom>
              <a:blipFill>
                <a:blip r:embed="rId4"/>
                <a:stretch>
                  <a:fillRect l="-1144" t="-1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EEED6701-BC91-4F38-A1E0-3F5B5EEA2A5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E6AF98-A5AC-46B5-AB00-1D935049BD28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E6AF98-A5AC-46B5-AB00-1D935049B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8B43189-E6F7-44B8-8FDC-5D100D850FB2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B364547-13B4-4D9C-A3D1-25683CB9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72000"/>
                <a:ext cx="8208472" cy="231318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Если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sepChr m:val="∣"/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независимы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одинаково распределены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большие выбросы маловероятны</a:t>
                </a: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B364547-13B4-4D9C-A3D1-25683CB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72000"/>
                <a:ext cx="8208472" cy="2313184"/>
              </a:xfrm>
              <a:prstGeom prst="rect">
                <a:avLst/>
              </a:prstGeom>
              <a:blipFill>
                <a:blip r:embed="rId4"/>
                <a:stretch>
                  <a:fillRect l="-1114" t="-184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B8E62603-248C-43AB-839B-BFF250D5A5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EADE78-0E98-4D3C-98FF-CAE4A23E0AF6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EADE78-0E98-4D3C-98FF-CAE4A23E0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8E1D0A-D326-4221-BE70-FFF48F248797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1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4797448-7F0F-9F42-8265-6BE58C5C6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5085184"/>
                <a:ext cx="8064896" cy="122413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Тогда</a:t>
                </a:r>
                <a:r>
                  <a:rPr lang="ru-RU" sz="2400" b="1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можно найти несмещённую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состоятельную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эффективную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проверить гипотезу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о равенстве этого коэффициента нулю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4797448-7F0F-9F42-8265-6BE58C5C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085184"/>
                <a:ext cx="8064896" cy="1224136"/>
              </a:xfrm>
              <a:prstGeom prst="rect">
                <a:avLst/>
              </a:prstGeom>
              <a:blipFill>
                <a:blip r:embed="rId4"/>
                <a:stretch>
                  <a:fillRect l="-1134" t="-3483" b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050E1E8-D84A-4C9A-BE1D-6B72DD3E5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772000"/>
                <a:ext cx="8208472" cy="231318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Если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sepChr m:val="∣"/>
                        <m:ctrlP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независимы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одинаково распределены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большие выбросы маловероятны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050E1E8-D84A-4C9A-BE1D-6B72DD3E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772000"/>
                <a:ext cx="8208472" cy="2313184"/>
              </a:xfrm>
              <a:prstGeom prst="rect">
                <a:avLst/>
              </a:prstGeom>
              <a:blipFill>
                <a:blip r:embed="rId5"/>
                <a:stretch>
                  <a:fillRect l="-1114" t="-184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DB922D6A-CC87-4195-B8A3-0609BAB1EE0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понять 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07278A-B96E-4E9C-A230-EA5756B55F93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07278A-B96E-4E9C-A230-EA5756B55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D56D6CE-E42E-4C08-860E-371A38B3A775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Линейная регрессия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: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статистический взгляд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B4797448-7F0F-9F42-8265-6BE58C5C6863}"/>
              </a:ext>
            </a:extLst>
          </p:cNvPr>
          <p:cNvSpPr txBox="1">
            <a:spLocks/>
          </p:cNvSpPr>
          <p:nvPr/>
        </p:nvSpPr>
        <p:spPr>
          <a:xfrm>
            <a:off x="827584" y="3899956"/>
            <a:ext cx="8064896" cy="2193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DB441100-7C16-4C5F-A626-354074698B1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2241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 smtClean="0">
                <a:solidFill>
                  <a:srgbClr val="373737"/>
                </a:solidFill>
              </a:rPr>
              <a:t>понять, </a:t>
            </a:r>
            <a:r>
              <a:rPr lang="ru-RU" sz="2400" dirty="0">
                <a:solidFill>
                  <a:srgbClr val="373737"/>
                </a:solidFill>
              </a:rPr>
              <a:t>как меняются результаты школьников (баллы за тест) в зависимости от размера класса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ли между этими переменными значимая связь?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2886B-9873-4161-B2F0-5DAE6FB71E80}"/>
                  </a:ext>
                </a:extLst>
              </p:cNvPr>
              <p:cNvSpPr txBox="1"/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2886B-9873-4161-B2F0-5DAE6FB7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145730"/>
                <a:ext cx="2789290" cy="369332"/>
              </a:xfrm>
              <a:prstGeom prst="rect">
                <a:avLst/>
              </a:prstGeom>
              <a:blipFill>
                <a:blip r:embed="rId4"/>
                <a:stretch>
                  <a:fillRect l="-2183" r="-43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B97E771-A2D1-459E-975E-1503AFE2C09C}"/>
              </a:ext>
            </a:extLst>
          </p:cNvPr>
          <p:cNvSpPr/>
          <p:nvPr/>
        </p:nvSpPr>
        <p:spPr>
          <a:xfrm>
            <a:off x="611560" y="210323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75E8682C-544B-48C7-9045-074934F78016}"/>
              </a:ext>
            </a:extLst>
          </p:cNvPr>
          <p:cNvSpPr txBox="1">
            <a:spLocks/>
          </p:cNvSpPr>
          <p:nvPr/>
        </p:nvSpPr>
        <p:spPr>
          <a:xfrm>
            <a:off x="612000" y="2772000"/>
            <a:ext cx="8208472" cy="23131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Есть ещё десяток признаков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могут влиять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успеваемость детей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учесть их влияние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останется ли влияние размера класса значимым</a:t>
            </a:r>
          </a:p>
        </p:txBody>
      </p:sp>
    </p:spTree>
    <p:extLst>
      <p:ext uri="{BB962C8B-B14F-4D97-AF65-F5344CB8AC3E}">
        <p14:creationId xmlns:p14="http://schemas.microsoft.com/office/powerpoint/2010/main" val="33083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Эконометрика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AA6F154-2D86-4016-8367-3D4C60C1F7B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Логическое продолжение статистики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D11148A-D7A9-4D58-815B-7961A344367F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https://www.coursera.org/learn/ekonometrika</a:t>
            </a:r>
          </a:p>
        </p:txBody>
      </p:sp>
    </p:spTree>
    <p:extLst>
      <p:ext uri="{BB962C8B-B14F-4D97-AF65-F5344CB8AC3E}">
        <p14:creationId xmlns:p14="http://schemas.microsoft.com/office/powerpoint/2010/main" val="37874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Эконометрика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2D9CD2A-EFD5-4DEB-AB86-2B9F8DD6873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Логическое продолжение статистики</a:t>
            </a:r>
          </a:p>
          <a:p>
            <a:r>
              <a:rPr lang="ru-RU" dirty="0"/>
              <a:t>Пытается ответить на </a:t>
            </a:r>
            <a:r>
              <a:rPr lang="ru-RU" dirty="0" smtClean="0"/>
              <a:t>вопрос,</a:t>
            </a:r>
            <a:r>
              <a:rPr lang="en-US" dirty="0" smtClean="0"/>
              <a:t> </a:t>
            </a:r>
            <a:r>
              <a:rPr lang="ru-RU" dirty="0"/>
              <a:t>как именно несколько переменных связаны между собой 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6F21134-229D-4408-83FA-F53DE23850DF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https://www.coursera.org/learn/ekonometrika</a:t>
            </a:r>
          </a:p>
        </p:txBody>
      </p:sp>
    </p:spTree>
    <p:extLst>
      <p:ext uri="{BB962C8B-B14F-4D97-AF65-F5344CB8AC3E}">
        <p14:creationId xmlns:p14="http://schemas.microsoft.com/office/powerpoint/2010/main" val="27563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Улыбающееся лицо 226">
            <a:extLst>
              <a:ext uri="{FF2B5EF4-FFF2-40B4-BE49-F238E27FC236}">
                <a16:creationId xmlns:a16="http://schemas.microsoft.com/office/drawing/2014/main" id="{4F34FE03-9875-9C49-8ECD-BF33FBF796B7}"/>
              </a:ext>
            </a:extLst>
          </p:cNvPr>
          <p:cNvSpPr/>
          <p:nvPr/>
        </p:nvSpPr>
        <p:spPr>
          <a:xfrm>
            <a:off x="8220645" y="1161891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5" name="Улыбающееся лицо 224">
            <a:extLst>
              <a:ext uri="{FF2B5EF4-FFF2-40B4-BE49-F238E27FC236}">
                <a16:creationId xmlns:a16="http://schemas.microsoft.com/office/drawing/2014/main" id="{08186B40-C34A-E44A-B7C1-1C1770B94E07}"/>
              </a:ext>
            </a:extLst>
          </p:cNvPr>
          <p:cNvSpPr/>
          <p:nvPr/>
        </p:nvSpPr>
        <p:spPr>
          <a:xfrm>
            <a:off x="8201653" y="4734385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26B84C25-FD69-9047-9878-4BAD37CA6EDD}"/>
                  </a:ext>
                </a:extLst>
              </p:cNvPr>
              <p:cNvSpPr/>
              <p:nvPr/>
            </p:nvSpPr>
            <p:spPr>
              <a:xfrm>
                <a:off x="5725395" y="3635431"/>
                <a:ext cx="3005908" cy="61555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373737"/>
                    </a:solidFill>
                  </a:rPr>
                  <a:t> </a:t>
                </a:r>
                <a:r>
                  <a:rPr lang="ru-RU" sz="2000" dirty="0">
                    <a:solidFill>
                      <a:srgbClr val="373737"/>
                    </a:solidFill>
                  </a:rPr>
                  <a:t>число поисковых сессий юзера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ru-RU" sz="20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26B84C25-FD69-9047-9878-4BAD37CA6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95" y="3635431"/>
                <a:ext cx="3005908" cy="615553"/>
              </a:xfrm>
              <a:prstGeom prst="rect">
                <a:avLst/>
              </a:prstGeom>
              <a:blipFill>
                <a:blip r:embed="rId4"/>
                <a:stretch>
                  <a:fillRect t="-10891" r="-2637" b="-25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0B055D8A-7DB9-3F45-B61D-71A6EB6660CB}"/>
                  </a:ext>
                </a:extLst>
              </p:cNvPr>
              <p:cNvSpPr/>
              <p:nvPr/>
            </p:nvSpPr>
            <p:spPr>
              <a:xfrm>
                <a:off x="6088159" y="2072532"/>
                <a:ext cx="597921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0B055D8A-7DB9-3F45-B61D-71A6EB666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59" y="2072532"/>
                <a:ext cx="5979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Прямоугольник 142">
                <a:extLst>
                  <a:ext uri="{FF2B5EF4-FFF2-40B4-BE49-F238E27FC236}">
                    <a16:creationId xmlns:a16="http://schemas.microsoft.com/office/drawing/2014/main" id="{D502216A-96E7-C340-BBF6-0338368972CC}"/>
                  </a:ext>
                </a:extLst>
              </p:cNvPr>
              <p:cNvSpPr/>
              <p:nvPr/>
            </p:nvSpPr>
            <p:spPr>
              <a:xfrm>
                <a:off x="7790984" y="1239558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3" name="Прямоугольник 142">
                <a:extLst>
                  <a:ext uri="{FF2B5EF4-FFF2-40B4-BE49-F238E27FC236}">
                    <a16:creationId xmlns:a16="http://schemas.microsoft.com/office/drawing/2014/main" id="{D502216A-96E7-C340-BBF6-033836897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84" y="1239558"/>
                <a:ext cx="374910" cy="369332"/>
              </a:xfrm>
              <a:prstGeom prst="rect">
                <a:avLst/>
              </a:prstGeom>
              <a:blipFill>
                <a:blip r:embed="rId6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DAED6D6-2DB3-405C-A0EA-F076FAF1D976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69" name="Скругленный прямоугольник 68">
            <a:extLst>
              <a:ext uri="{FF2B5EF4-FFF2-40B4-BE49-F238E27FC236}">
                <a16:creationId xmlns:a16="http://schemas.microsoft.com/office/drawing/2014/main" id="{27170722-046A-2C4D-94E9-6A7D9BBE3F09}"/>
              </a:ext>
            </a:extLst>
          </p:cNvPr>
          <p:cNvSpPr/>
          <p:nvPr/>
        </p:nvSpPr>
        <p:spPr>
          <a:xfrm>
            <a:off x="7416673" y="2648978"/>
            <a:ext cx="156610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91A2AECB-3D15-AA4B-84B4-3FBB003ED2B5}"/>
              </a:ext>
            </a:extLst>
          </p:cNvPr>
          <p:cNvSpPr/>
          <p:nvPr/>
        </p:nvSpPr>
        <p:spPr>
          <a:xfrm>
            <a:off x="7514443" y="2690680"/>
            <a:ext cx="1370567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Вычисляем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критерий для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оценки</a:t>
            </a:r>
          </a:p>
        </p:txBody>
      </p: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554333F2-2B9C-BF46-89FE-5A8223C2ECD5}"/>
              </a:ext>
            </a:extLst>
          </p:cNvPr>
          <p:cNvCxnSpPr>
            <a:cxnSpLocks/>
          </p:cNvCxnSpPr>
          <p:nvPr/>
        </p:nvCxnSpPr>
        <p:spPr>
          <a:xfrm flipH="1">
            <a:off x="7484654" y="872648"/>
            <a:ext cx="10302" cy="138585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21E50EDC-DF81-BE4C-873E-80CDEFA435BE}"/>
              </a:ext>
            </a:extLst>
          </p:cNvPr>
          <p:cNvCxnSpPr>
            <a:cxnSpLocks/>
          </p:cNvCxnSpPr>
          <p:nvPr/>
        </p:nvCxnSpPr>
        <p:spPr>
          <a:xfrm>
            <a:off x="7276134" y="889285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>
            <a:extLst>
              <a:ext uri="{FF2B5EF4-FFF2-40B4-BE49-F238E27FC236}">
                <a16:creationId xmlns:a16="http://schemas.microsoft.com/office/drawing/2014/main" id="{5C522080-5114-4733-B8A6-7B0724F4B03A}"/>
              </a:ext>
            </a:extLst>
          </p:cNvPr>
          <p:cNvCxnSpPr>
            <a:cxnSpLocks/>
          </p:cNvCxnSpPr>
          <p:nvPr/>
        </p:nvCxnSpPr>
        <p:spPr>
          <a:xfrm>
            <a:off x="7276134" y="1249120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>
            <a:extLst>
              <a:ext uri="{FF2B5EF4-FFF2-40B4-BE49-F238E27FC236}">
                <a16:creationId xmlns:a16="http://schemas.microsoft.com/office/drawing/2014/main" id="{96B8B7B6-1531-4F40-8562-18E0655DF95D}"/>
              </a:ext>
            </a:extLst>
          </p:cNvPr>
          <p:cNvCxnSpPr>
            <a:cxnSpLocks/>
          </p:cNvCxnSpPr>
          <p:nvPr/>
        </p:nvCxnSpPr>
        <p:spPr>
          <a:xfrm>
            <a:off x="7276134" y="1608955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Прямая соединительная линия 249">
            <a:extLst>
              <a:ext uri="{FF2B5EF4-FFF2-40B4-BE49-F238E27FC236}">
                <a16:creationId xmlns:a16="http://schemas.microsoft.com/office/drawing/2014/main" id="{7CCCFBD2-6D81-4F04-9D27-D277DBA40086}"/>
              </a:ext>
            </a:extLst>
          </p:cNvPr>
          <p:cNvCxnSpPr>
            <a:cxnSpLocks/>
          </p:cNvCxnSpPr>
          <p:nvPr/>
        </p:nvCxnSpPr>
        <p:spPr>
          <a:xfrm>
            <a:off x="7276134" y="1968791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1E2D1652-FA2B-8443-BF77-ADDDFE88A9DD}"/>
                  </a:ext>
                </a:extLst>
              </p:cNvPr>
              <p:cNvSpPr/>
              <p:nvPr/>
            </p:nvSpPr>
            <p:spPr>
              <a:xfrm>
                <a:off x="6542651" y="751819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1E2D1652-FA2B-8443-BF77-ADDDFE88A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751819"/>
                <a:ext cx="749949" cy="276999"/>
              </a:xfrm>
              <a:prstGeom prst="rect">
                <a:avLst/>
              </a:prstGeom>
              <a:blipFill>
                <a:blip r:embed="rId7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2" name="Прямая со стрелкой 251">
            <a:extLst>
              <a:ext uri="{FF2B5EF4-FFF2-40B4-BE49-F238E27FC236}">
                <a16:creationId xmlns:a16="http://schemas.microsoft.com/office/drawing/2014/main" id="{4D5134E4-8A06-4F8A-9F9F-11E84CA83A04}"/>
              </a:ext>
            </a:extLst>
          </p:cNvPr>
          <p:cNvCxnSpPr>
            <a:cxnSpLocks/>
          </p:cNvCxnSpPr>
          <p:nvPr/>
        </p:nvCxnSpPr>
        <p:spPr>
          <a:xfrm>
            <a:off x="6301458" y="89031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00DD017E-E922-A446-A464-B4721E2C2D6F}"/>
                  </a:ext>
                </a:extLst>
              </p:cNvPr>
              <p:cNvSpPr/>
              <p:nvPr/>
            </p:nvSpPr>
            <p:spPr>
              <a:xfrm>
                <a:off x="6542651" y="1113839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00DD017E-E922-A446-A464-B4721E2C2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113839"/>
                <a:ext cx="749949" cy="276999"/>
              </a:xfrm>
              <a:prstGeom prst="rect">
                <a:avLst/>
              </a:prstGeom>
              <a:blipFill>
                <a:blip r:embed="rId8"/>
                <a:stretch>
                  <a:fillRect l="-8943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3" name="Прямая со стрелкой 252">
            <a:extLst>
              <a:ext uri="{FF2B5EF4-FFF2-40B4-BE49-F238E27FC236}">
                <a16:creationId xmlns:a16="http://schemas.microsoft.com/office/drawing/2014/main" id="{1FAD7E8A-7478-42D9-8DF4-482092634683}"/>
              </a:ext>
            </a:extLst>
          </p:cNvPr>
          <p:cNvCxnSpPr>
            <a:cxnSpLocks/>
          </p:cNvCxnSpPr>
          <p:nvPr/>
        </p:nvCxnSpPr>
        <p:spPr>
          <a:xfrm>
            <a:off x="6296566" y="125233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7AB94EC2-20F4-594F-97D6-9922092CE463}"/>
                  </a:ext>
                </a:extLst>
              </p:cNvPr>
              <p:cNvSpPr/>
              <p:nvPr/>
            </p:nvSpPr>
            <p:spPr>
              <a:xfrm>
                <a:off x="6542651" y="1475860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7AB94EC2-20F4-594F-97D6-9922092CE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475860"/>
                <a:ext cx="749949" cy="276999"/>
              </a:xfrm>
              <a:prstGeom prst="rect">
                <a:avLst/>
              </a:prstGeom>
              <a:blipFill>
                <a:blip r:embed="rId9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Прямая со стрелкой 253">
            <a:extLst>
              <a:ext uri="{FF2B5EF4-FFF2-40B4-BE49-F238E27FC236}">
                <a16:creationId xmlns:a16="http://schemas.microsoft.com/office/drawing/2014/main" id="{370A7081-3315-4197-8FFE-D97D4021FE63}"/>
              </a:ext>
            </a:extLst>
          </p:cNvPr>
          <p:cNvCxnSpPr>
            <a:cxnSpLocks/>
          </p:cNvCxnSpPr>
          <p:nvPr/>
        </p:nvCxnSpPr>
        <p:spPr>
          <a:xfrm>
            <a:off x="6303700" y="1614359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FA49D40D-772E-F841-A568-E9E6AEC99B98}"/>
                  </a:ext>
                </a:extLst>
              </p:cNvPr>
              <p:cNvSpPr/>
              <p:nvPr/>
            </p:nvSpPr>
            <p:spPr>
              <a:xfrm>
                <a:off x="6542651" y="1837881"/>
                <a:ext cx="74994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FA49D40D-772E-F841-A568-E9E6AEC99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51" y="1837881"/>
                <a:ext cx="749949" cy="276999"/>
              </a:xfrm>
              <a:prstGeom prst="rect">
                <a:avLst/>
              </a:prstGeom>
              <a:blipFill>
                <a:blip r:embed="rId10"/>
                <a:stretch>
                  <a:fillRect l="-894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40ED61F6-0DF6-4D5C-8D0D-95F7ABD65A7A}"/>
              </a:ext>
            </a:extLst>
          </p:cNvPr>
          <p:cNvCxnSpPr>
            <a:cxnSpLocks/>
          </p:cNvCxnSpPr>
          <p:nvPr/>
        </p:nvCxnSpPr>
        <p:spPr>
          <a:xfrm>
            <a:off x="6303700" y="197638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Прямая со стрелкой 259">
            <a:extLst>
              <a:ext uri="{FF2B5EF4-FFF2-40B4-BE49-F238E27FC236}">
                <a16:creationId xmlns:a16="http://schemas.microsoft.com/office/drawing/2014/main" id="{E48FD324-BB8B-49A7-8BBA-0953C15AAE57}"/>
              </a:ext>
            </a:extLst>
          </p:cNvPr>
          <p:cNvCxnSpPr>
            <a:cxnSpLocks/>
          </p:cNvCxnSpPr>
          <p:nvPr/>
        </p:nvCxnSpPr>
        <p:spPr>
          <a:xfrm>
            <a:off x="7578030" y="1443385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3338420-DC66-4EB9-A11F-90CCE407F492}"/>
                  </a:ext>
                </a:extLst>
              </p:cNvPr>
              <p:cNvSpPr/>
              <p:nvPr/>
            </p:nvSpPr>
            <p:spPr>
              <a:xfrm>
                <a:off x="6089646" y="5683874"/>
                <a:ext cx="597921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3338420-DC66-4EB9-A11F-90CCE407F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46" y="5683874"/>
                <a:ext cx="5979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Прямоугольник 261">
                <a:extLst>
                  <a:ext uri="{FF2B5EF4-FFF2-40B4-BE49-F238E27FC236}">
                    <a16:creationId xmlns:a16="http://schemas.microsoft.com/office/drawing/2014/main" id="{3E022614-4CBC-487B-A74A-6034A2D6E3A5}"/>
                  </a:ext>
                </a:extLst>
              </p:cNvPr>
              <p:cNvSpPr/>
              <p:nvPr/>
            </p:nvSpPr>
            <p:spPr>
              <a:xfrm>
                <a:off x="7792471" y="4850900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2" name="Прямоугольник 261">
                <a:extLst>
                  <a:ext uri="{FF2B5EF4-FFF2-40B4-BE49-F238E27FC236}">
                    <a16:creationId xmlns:a16="http://schemas.microsoft.com/office/drawing/2014/main" id="{3E022614-4CBC-487B-A74A-6034A2D6E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471" y="4850900"/>
                <a:ext cx="400494" cy="369332"/>
              </a:xfrm>
              <a:prstGeom prst="rect">
                <a:avLst/>
              </a:prstGeom>
              <a:blipFill>
                <a:blip r:embed="rId12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Прямая соединительная линия 263">
            <a:extLst>
              <a:ext uri="{FF2B5EF4-FFF2-40B4-BE49-F238E27FC236}">
                <a16:creationId xmlns:a16="http://schemas.microsoft.com/office/drawing/2014/main" id="{F9B9FD97-6CB4-43C1-A02B-994A11CCA7D3}"/>
              </a:ext>
            </a:extLst>
          </p:cNvPr>
          <p:cNvCxnSpPr>
            <a:cxnSpLocks/>
          </p:cNvCxnSpPr>
          <p:nvPr/>
        </p:nvCxnSpPr>
        <p:spPr>
          <a:xfrm flipH="1">
            <a:off x="7486141" y="4483990"/>
            <a:ext cx="10302" cy="138585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>
            <a:extLst>
              <a:ext uri="{FF2B5EF4-FFF2-40B4-BE49-F238E27FC236}">
                <a16:creationId xmlns:a16="http://schemas.microsoft.com/office/drawing/2014/main" id="{D86E6CAA-5C2F-42BB-BA5E-EE4E63E1C606}"/>
              </a:ext>
            </a:extLst>
          </p:cNvPr>
          <p:cNvCxnSpPr>
            <a:cxnSpLocks/>
          </p:cNvCxnSpPr>
          <p:nvPr/>
        </p:nvCxnSpPr>
        <p:spPr>
          <a:xfrm>
            <a:off x="7277621" y="4500627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>
            <a:extLst>
              <a:ext uri="{FF2B5EF4-FFF2-40B4-BE49-F238E27FC236}">
                <a16:creationId xmlns:a16="http://schemas.microsoft.com/office/drawing/2014/main" id="{9A29D468-A7AD-4A3F-9780-34B0B81429D3}"/>
              </a:ext>
            </a:extLst>
          </p:cNvPr>
          <p:cNvCxnSpPr>
            <a:cxnSpLocks/>
          </p:cNvCxnSpPr>
          <p:nvPr/>
        </p:nvCxnSpPr>
        <p:spPr>
          <a:xfrm>
            <a:off x="7277621" y="4860462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Прямая соединительная линия 266">
            <a:extLst>
              <a:ext uri="{FF2B5EF4-FFF2-40B4-BE49-F238E27FC236}">
                <a16:creationId xmlns:a16="http://schemas.microsoft.com/office/drawing/2014/main" id="{7CB48449-497E-472F-8584-CD3C45A03B7D}"/>
              </a:ext>
            </a:extLst>
          </p:cNvPr>
          <p:cNvCxnSpPr>
            <a:cxnSpLocks/>
          </p:cNvCxnSpPr>
          <p:nvPr/>
        </p:nvCxnSpPr>
        <p:spPr>
          <a:xfrm>
            <a:off x="7277621" y="5220297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16622541-1A14-4DF4-9A00-3C5430B599A5}"/>
              </a:ext>
            </a:extLst>
          </p:cNvPr>
          <p:cNvCxnSpPr>
            <a:cxnSpLocks/>
          </p:cNvCxnSpPr>
          <p:nvPr/>
        </p:nvCxnSpPr>
        <p:spPr>
          <a:xfrm>
            <a:off x="7277621" y="5580133"/>
            <a:ext cx="22592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6E44EA62-CFAE-42F7-90D2-90EFA763D424}"/>
                  </a:ext>
                </a:extLst>
              </p:cNvPr>
              <p:cNvSpPr/>
              <p:nvPr/>
            </p:nvSpPr>
            <p:spPr>
              <a:xfrm>
                <a:off x="6537598" y="4363161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6E44EA62-CFAE-42F7-90D2-90EFA763D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4363161"/>
                <a:ext cx="763029" cy="276999"/>
              </a:xfrm>
              <a:prstGeom prst="rect">
                <a:avLst/>
              </a:prstGeom>
              <a:blipFill>
                <a:blip r:embed="rId13"/>
                <a:stretch>
                  <a:fillRect l="-8730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Прямая со стрелкой 271">
            <a:extLst>
              <a:ext uri="{FF2B5EF4-FFF2-40B4-BE49-F238E27FC236}">
                <a16:creationId xmlns:a16="http://schemas.microsoft.com/office/drawing/2014/main" id="{E49C3533-F9E0-46FC-A204-1C0E5F943066}"/>
              </a:ext>
            </a:extLst>
          </p:cNvPr>
          <p:cNvCxnSpPr>
            <a:cxnSpLocks/>
          </p:cNvCxnSpPr>
          <p:nvPr/>
        </p:nvCxnSpPr>
        <p:spPr>
          <a:xfrm>
            <a:off x="6302945" y="450166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Прямоугольник 273">
                <a:extLst>
                  <a:ext uri="{FF2B5EF4-FFF2-40B4-BE49-F238E27FC236}">
                    <a16:creationId xmlns:a16="http://schemas.microsoft.com/office/drawing/2014/main" id="{4AFFA34E-B0C6-42A0-B3AF-5076DEDC391E}"/>
                  </a:ext>
                </a:extLst>
              </p:cNvPr>
              <p:cNvSpPr/>
              <p:nvPr/>
            </p:nvSpPr>
            <p:spPr>
              <a:xfrm>
                <a:off x="6537598" y="4725181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4" name="Прямоугольник 273">
                <a:extLst>
                  <a:ext uri="{FF2B5EF4-FFF2-40B4-BE49-F238E27FC236}">
                    <a16:creationId xmlns:a16="http://schemas.microsoft.com/office/drawing/2014/main" id="{4AFFA34E-B0C6-42A0-B3AF-5076DEDC3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4725181"/>
                <a:ext cx="763029" cy="276999"/>
              </a:xfrm>
              <a:prstGeom prst="rect">
                <a:avLst/>
              </a:prstGeom>
              <a:blipFill>
                <a:blip r:embed="rId14"/>
                <a:stretch>
                  <a:fillRect l="-8730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Прямая со стрелкой 275">
            <a:extLst>
              <a:ext uri="{FF2B5EF4-FFF2-40B4-BE49-F238E27FC236}">
                <a16:creationId xmlns:a16="http://schemas.microsoft.com/office/drawing/2014/main" id="{048ADFA6-0A9E-460A-939A-8708369E3CE8}"/>
              </a:ext>
            </a:extLst>
          </p:cNvPr>
          <p:cNvCxnSpPr>
            <a:cxnSpLocks/>
          </p:cNvCxnSpPr>
          <p:nvPr/>
        </p:nvCxnSpPr>
        <p:spPr>
          <a:xfrm>
            <a:off x="6298053" y="486368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Прямоугольник 277">
                <a:extLst>
                  <a:ext uri="{FF2B5EF4-FFF2-40B4-BE49-F238E27FC236}">
                    <a16:creationId xmlns:a16="http://schemas.microsoft.com/office/drawing/2014/main" id="{2D950382-645F-4FC9-A80B-751EA522D433}"/>
                  </a:ext>
                </a:extLst>
              </p:cNvPr>
              <p:cNvSpPr/>
              <p:nvPr/>
            </p:nvSpPr>
            <p:spPr>
              <a:xfrm>
                <a:off x="6537598" y="5087202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8" name="Прямоугольник 277">
                <a:extLst>
                  <a:ext uri="{FF2B5EF4-FFF2-40B4-BE49-F238E27FC236}">
                    <a16:creationId xmlns:a16="http://schemas.microsoft.com/office/drawing/2014/main" id="{2D950382-645F-4FC9-A80B-751EA522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5087202"/>
                <a:ext cx="763029" cy="276999"/>
              </a:xfrm>
              <a:prstGeom prst="rect">
                <a:avLst/>
              </a:prstGeom>
              <a:blipFill>
                <a:blip r:embed="rId15"/>
                <a:stretch>
                  <a:fillRect l="-8730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0" name="Прямая со стрелкой 279">
            <a:extLst>
              <a:ext uri="{FF2B5EF4-FFF2-40B4-BE49-F238E27FC236}">
                <a16:creationId xmlns:a16="http://schemas.microsoft.com/office/drawing/2014/main" id="{EC97EE48-6E6B-4783-84E6-982F033B601C}"/>
              </a:ext>
            </a:extLst>
          </p:cNvPr>
          <p:cNvCxnSpPr>
            <a:cxnSpLocks/>
          </p:cNvCxnSpPr>
          <p:nvPr/>
        </p:nvCxnSpPr>
        <p:spPr>
          <a:xfrm>
            <a:off x="6305187" y="522570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Прямоугольник 281">
                <a:extLst>
                  <a:ext uri="{FF2B5EF4-FFF2-40B4-BE49-F238E27FC236}">
                    <a16:creationId xmlns:a16="http://schemas.microsoft.com/office/drawing/2014/main" id="{D7D53E6E-EEEA-4077-95F3-D093205CD862}"/>
                  </a:ext>
                </a:extLst>
              </p:cNvPr>
              <p:cNvSpPr/>
              <p:nvPr/>
            </p:nvSpPr>
            <p:spPr>
              <a:xfrm>
                <a:off x="6537598" y="5449223"/>
                <a:ext cx="763029" cy="2769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2" name="Прямоугольник 281">
                <a:extLst>
                  <a:ext uri="{FF2B5EF4-FFF2-40B4-BE49-F238E27FC236}">
                    <a16:creationId xmlns:a16="http://schemas.microsoft.com/office/drawing/2014/main" id="{D7D53E6E-EEEA-4077-95F3-D093205CD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8" y="5449223"/>
                <a:ext cx="763029" cy="276999"/>
              </a:xfrm>
              <a:prstGeom prst="rect">
                <a:avLst/>
              </a:prstGeom>
              <a:blipFill>
                <a:blip r:embed="rId16"/>
                <a:stretch>
                  <a:fillRect l="-873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4" name="Прямая со стрелкой 283">
            <a:extLst>
              <a:ext uri="{FF2B5EF4-FFF2-40B4-BE49-F238E27FC236}">
                <a16:creationId xmlns:a16="http://schemas.microsoft.com/office/drawing/2014/main" id="{37AB6FCF-D163-4FF6-942A-EE1EF9F94CFF}"/>
              </a:ext>
            </a:extLst>
          </p:cNvPr>
          <p:cNvCxnSpPr>
            <a:cxnSpLocks/>
          </p:cNvCxnSpPr>
          <p:nvPr/>
        </p:nvCxnSpPr>
        <p:spPr>
          <a:xfrm>
            <a:off x="6305187" y="5587722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Прямая со стрелкой 284">
            <a:extLst>
              <a:ext uri="{FF2B5EF4-FFF2-40B4-BE49-F238E27FC236}">
                <a16:creationId xmlns:a16="http://schemas.microsoft.com/office/drawing/2014/main" id="{13319799-5084-469A-B3D8-8A03CB151089}"/>
              </a:ext>
            </a:extLst>
          </p:cNvPr>
          <p:cNvCxnSpPr>
            <a:cxnSpLocks/>
          </p:cNvCxnSpPr>
          <p:nvPr/>
        </p:nvCxnSpPr>
        <p:spPr>
          <a:xfrm>
            <a:off x="7579517" y="5054727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Скругленный прямоугольник 63">
            <a:extLst>
              <a:ext uri="{FF2B5EF4-FFF2-40B4-BE49-F238E27FC236}">
                <a16:creationId xmlns:a16="http://schemas.microsoft.com/office/drawing/2014/main" id="{5BA0FAEC-AFD0-4001-BEBE-562ECB28F8D3}"/>
              </a:ext>
            </a:extLst>
          </p:cNvPr>
          <p:cNvSpPr/>
          <p:nvPr/>
        </p:nvSpPr>
        <p:spPr>
          <a:xfrm>
            <a:off x="2073935" y="1158657"/>
            <a:ext cx="1366686" cy="839404"/>
          </a:xfrm>
          <a:prstGeom prst="roundRect">
            <a:avLst/>
          </a:prstGeom>
          <a:solidFill>
            <a:srgbClr val="C0504D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64">
            <a:extLst>
              <a:ext uri="{FF2B5EF4-FFF2-40B4-BE49-F238E27FC236}">
                <a16:creationId xmlns:a16="http://schemas.microsoft.com/office/drawing/2014/main" id="{5FE07982-D76F-48EE-BCA6-E716247F76D9}"/>
              </a:ext>
            </a:extLst>
          </p:cNvPr>
          <p:cNvSpPr/>
          <p:nvPr/>
        </p:nvSpPr>
        <p:spPr>
          <a:xfrm>
            <a:off x="2073935" y="4201891"/>
            <a:ext cx="1366686" cy="839404"/>
          </a:xfrm>
          <a:prstGeom prst="roundRect">
            <a:avLst/>
          </a:prstGeom>
          <a:solidFill>
            <a:srgbClr val="28516A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3801599-EE92-4CBB-B4EB-122971DE24A5}"/>
              </a:ext>
            </a:extLst>
          </p:cNvPr>
          <p:cNvSpPr/>
          <p:nvPr/>
        </p:nvSpPr>
        <p:spPr>
          <a:xfrm>
            <a:off x="2045929" y="4483094"/>
            <a:ext cx="142269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</a:t>
            </a:r>
            <a:r>
              <a:rPr lang="en-US" dirty="0">
                <a:solidFill>
                  <a:srgbClr val="F3F3F3"/>
                </a:solidFill>
              </a:rPr>
              <a:t>B</a:t>
            </a:r>
            <a:endParaRPr lang="ru-RU" dirty="0">
              <a:solidFill>
                <a:srgbClr val="F3F3F3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EEA84D5-3F2D-49D1-B27F-56FDBEEBA266}"/>
              </a:ext>
            </a:extLst>
          </p:cNvPr>
          <p:cNvSpPr/>
          <p:nvPr/>
        </p:nvSpPr>
        <p:spPr>
          <a:xfrm>
            <a:off x="2033106" y="1410043"/>
            <a:ext cx="144834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F3F3F3"/>
                </a:solidFill>
              </a:rPr>
              <a:t>Группа А</a:t>
            </a:r>
          </a:p>
        </p:txBody>
      </p:sp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7075D1DC-6EED-4137-9A66-CF4BDF28BA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1" t="1214" r="1211" b="1589"/>
          <a:stretch/>
        </p:blipFill>
        <p:spPr>
          <a:xfrm>
            <a:off x="3846030" y="1394368"/>
            <a:ext cx="1361326" cy="1094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F5C87365-42DC-42CD-B167-67D4708C129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55" t="369" b="1223"/>
          <a:stretch/>
        </p:blipFill>
        <p:spPr>
          <a:xfrm>
            <a:off x="3857745" y="3752851"/>
            <a:ext cx="1394952" cy="1137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A323DE5B-BAB2-439D-B77C-DA86D2F09AE7}"/>
              </a:ext>
            </a:extLst>
          </p:cNvPr>
          <p:cNvSpPr/>
          <p:nvPr/>
        </p:nvSpPr>
        <p:spPr>
          <a:xfrm>
            <a:off x="3533710" y="625843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r>
              <a:rPr lang="en-US" sz="2000" dirty="0">
                <a:solidFill>
                  <a:srgbClr val="5E5E5E"/>
                </a:solidFill>
              </a:rPr>
              <a:t> </a:t>
            </a:r>
            <a:endParaRPr lang="ru-RU" sz="2000" dirty="0">
              <a:solidFill>
                <a:srgbClr val="5E5E5E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(текущая версия)</a:t>
            </a: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A2D2F703-ADF4-410E-98B4-61DC41C0B52F}"/>
              </a:ext>
            </a:extLst>
          </p:cNvPr>
          <p:cNvSpPr/>
          <p:nvPr/>
        </p:nvSpPr>
        <p:spPr>
          <a:xfrm>
            <a:off x="3408868" y="5035721"/>
            <a:ext cx="21886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Вариант для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b="1" dirty="0">
              <a:solidFill>
                <a:srgbClr val="28516A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(изменённая версия)</a:t>
            </a:r>
          </a:p>
        </p:txBody>
      </p:sp>
      <p:cxnSp>
        <p:nvCxnSpPr>
          <p:cNvPr id="246" name="Прямая со стрелкой 245">
            <a:extLst>
              <a:ext uri="{FF2B5EF4-FFF2-40B4-BE49-F238E27FC236}">
                <a16:creationId xmlns:a16="http://schemas.microsoft.com/office/drawing/2014/main" id="{0BF75569-BA68-4BE8-9D9E-3475D3FA38B4}"/>
              </a:ext>
            </a:extLst>
          </p:cNvPr>
          <p:cNvCxnSpPr>
            <a:cxnSpLocks/>
          </p:cNvCxnSpPr>
          <p:nvPr/>
        </p:nvCxnSpPr>
        <p:spPr>
          <a:xfrm>
            <a:off x="7161653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Скругленный прямоугольник 65">
            <a:extLst>
              <a:ext uri="{FF2B5EF4-FFF2-40B4-BE49-F238E27FC236}">
                <a16:creationId xmlns:a16="http://schemas.microsoft.com/office/drawing/2014/main" id="{6EEEAB09-39D3-42B4-9689-7B8C64DE1521}"/>
              </a:ext>
            </a:extLst>
          </p:cNvPr>
          <p:cNvSpPr/>
          <p:nvPr/>
        </p:nvSpPr>
        <p:spPr>
          <a:xfrm>
            <a:off x="2055021" y="2686476"/>
            <a:ext cx="1366686" cy="839404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41364996-E72D-4A70-AE5E-895F87306ED2}"/>
              </a:ext>
            </a:extLst>
          </p:cNvPr>
          <p:cNvSpPr/>
          <p:nvPr/>
        </p:nvSpPr>
        <p:spPr>
          <a:xfrm>
            <a:off x="2158084" y="2829179"/>
            <a:ext cx="116056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Разбиваем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случайно</a:t>
            </a:r>
          </a:p>
        </p:txBody>
      </p:sp>
      <p:sp>
        <p:nvSpPr>
          <p:cNvPr id="166" name="Скругленный прямоугольник 66">
            <a:extLst>
              <a:ext uri="{FF2B5EF4-FFF2-40B4-BE49-F238E27FC236}">
                <a16:creationId xmlns:a16="http://schemas.microsoft.com/office/drawing/2014/main" id="{E88A940D-081D-4C78-A5BB-2B6275409DFE}"/>
              </a:ext>
            </a:extLst>
          </p:cNvPr>
          <p:cNvSpPr/>
          <p:nvPr/>
        </p:nvSpPr>
        <p:spPr>
          <a:xfrm>
            <a:off x="3748553" y="2634154"/>
            <a:ext cx="1556763" cy="94404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E006A44E-5CE2-4E39-8D22-7FCFA5520CC9}"/>
              </a:ext>
            </a:extLst>
          </p:cNvPr>
          <p:cNvSpPr/>
          <p:nvPr/>
        </p:nvSpPr>
        <p:spPr>
          <a:xfrm>
            <a:off x="3908175" y="2690680"/>
            <a:ext cx="1237518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Показываем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разные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варианты</a:t>
            </a:r>
          </a:p>
        </p:txBody>
      </p:sp>
      <p:sp>
        <p:nvSpPr>
          <p:cNvPr id="169" name="Скругленный прямоугольник 67">
            <a:extLst>
              <a:ext uri="{FF2B5EF4-FFF2-40B4-BE49-F238E27FC236}">
                <a16:creationId xmlns:a16="http://schemas.microsoft.com/office/drawing/2014/main" id="{D3DDC671-D54D-4DA3-BA64-A410FE49A08D}"/>
              </a:ext>
            </a:extLst>
          </p:cNvPr>
          <p:cNvSpPr/>
          <p:nvPr/>
        </p:nvSpPr>
        <p:spPr>
          <a:xfrm>
            <a:off x="5632162" y="2648978"/>
            <a:ext cx="145766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84F20889-E5B5-41E2-A64C-FB5836CD3468}"/>
              </a:ext>
            </a:extLst>
          </p:cNvPr>
          <p:cNvSpPr/>
          <p:nvPr/>
        </p:nvSpPr>
        <p:spPr>
          <a:xfrm>
            <a:off x="5799143" y="2690680"/>
            <a:ext cx="1123705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Вычисляем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ключевые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метрики</a:t>
            </a:r>
          </a:p>
        </p:txBody>
      </p:sp>
      <p:cxnSp>
        <p:nvCxnSpPr>
          <p:cNvPr id="172" name="Прямая со стрелкой 171">
            <a:extLst>
              <a:ext uri="{FF2B5EF4-FFF2-40B4-BE49-F238E27FC236}">
                <a16:creationId xmlns:a16="http://schemas.microsoft.com/office/drawing/2014/main" id="{90E788DD-1D21-42D3-861E-E633550461EA}"/>
              </a:ext>
            </a:extLst>
          </p:cNvPr>
          <p:cNvCxnSpPr>
            <a:cxnSpLocks/>
          </p:cNvCxnSpPr>
          <p:nvPr/>
        </p:nvCxnSpPr>
        <p:spPr>
          <a:xfrm>
            <a:off x="3493532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Прямая со стрелкой 172">
            <a:extLst>
              <a:ext uri="{FF2B5EF4-FFF2-40B4-BE49-F238E27FC236}">
                <a16:creationId xmlns:a16="http://schemas.microsoft.com/office/drawing/2014/main" id="{73ABB7C4-C293-4791-9364-C41404451729}"/>
              </a:ext>
            </a:extLst>
          </p:cNvPr>
          <p:cNvCxnSpPr>
            <a:cxnSpLocks/>
          </p:cNvCxnSpPr>
          <p:nvPr/>
        </p:nvCxnSpPr>
        <p:spPr>
          <a:xfrm>
            <a:off x="5377141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A0026A7B-4CD2-1C44-AD2C-3328747D1EDF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124" name="Прямая соединительная линия 123">
              <a:extLst>
                <a:ext uri="{FF2B5EF4-FFF2-40B4-BE49-F238E27FC236}">
                  <a16:creationId xmlns:a16="http://schemas.microsoft.com/office/drawing/2014/main" id="{831D90DC-F2E3-B145-8F4E-E3DC386DB946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>
              <a:extLst>
                <a:ext uri="{FF2B5EF4-FFF2-40B4-BE49-F238E27FC236}">
                  <a16:creationId xmlns:a16="http://schemas.microsoft.com/office/drawing/2014/main" id="{C9D50648-EB47-7643-ADF5-6DEE3DD35D0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Прямая соединительная линия 125">
              <a:extLst>
                <a:ext uri="{FF2B5EF4-FFF2-40B4-BE49-F238E27FC236}">
                  <a16:creationId xmlns:a16="http://schemas.microsoft.com/office/drawing/2014/main" id="{45D088CE-3165-8345-8B08-799FAB2721FB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EDDAF410-D0BC-DE42-AE4C-C7807C0F8613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526FD9C8-1145-2C45-8989-A23BAD0D648C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Прямая со стрелкой 128">
            <a:extLst>
              <a:ext uri="{FF2B5EF4-FFF2-40B4-BE49-F238E27FC236}">
                <a16:creationId xmlns:a16="http://schemas.microsoft.com/office/drawing/2014/main" id="{2C8EC783-1E34-C546-9D4A-6E4DAE4927B3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Улыбающееся лицо 130">
            <a:extLst>
              <a:ext uri="{FF2B5EF4-FFF2-40B4-BE49-F238E27FC236}">
                <a16:creationId xmlns:a16="http://schemas.microsoft.com/office/drawing/2014/main" id="{74ED88F7-6475-A64E-9F08-0758925B9572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Улыбающееся лицо 131">
            <a:extLst>
              <a:ext uri="{FF2B5EF4-FFF2-40B4-BE49-F238E27FC236}">
                <a16:creationId xmlns:a16="http://schemas.microsoft.com/office/drawing/2014/main" id="{A8DFAB96-948D-A74A-BE4E-E8730D31C703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Улыбающееся лицо 132">
            <a:extLst>
              <a:ext uri="{FF2B5EF4-FFF2-40B4-BE49-F238E27FC236}">
                <a16:creationId xmlns:a16="http://schemas.microsoft.com/office/drawing/2014/main" id="{EEBEDD53-5D2E-B647-8CB6-598EDC978DB9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Улыбающееся лицо 133">
            <a:extLst>
              <a:ext uri="{FF2B5EF4-FFF2-40B4-BE49-F238E27FC236}">
                <a16:creationId xmlns:a16="http://schemas.microsoft.com/office/drawing/2014/main" id="{69026A3A-1793-3640-8AE6-891024162F8E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5" name="Улыбающееся лицо 134">
            <a:extLst>
              <a:ext uri="{FF2B5EF4-FFF2-40B4-BE49-F238E27FC236}">
                <a16:creationId xmlns:a16="http://schemas.microsoft.com/office/drawing/2014/main" id="{8D747AB7-18BF-714F-94F2-82DD9A3A66D3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6" name="Улыбающееся лицо 135">
            <a:extLst>
              <a:ext uri="{FF2B5EF4-FFF2-40B4-BE49-F238E27FC236}">
                <a16:creationId xmlns:a16="http://schemas.microsoft.com/office/drawing/2014/main" id="{47A77D4E-B373-C044-8E77-E4DF16595D89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Улыбающееся лицо 136">
            <a:extLst>
              <a:ext uri="{FF2B5EF4-FFF2-40B4-BE49-F238E27FC236}">
                <a16:creationId xmlns:a16="http://schemas.microsoft.com/office/drawing/2014/main" id="{6C5386A6-C511-C849-9BAA-61EFF351774C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8" name="Улыбающееся лицо 137">
            <a:extLst>
              <a:ext uri="{FF2B5EF4-FFF2-40B4-BE49-F238E27FC236}">
                <a16:creationId xmlns:a16="http://schemas.microsoft.com/office/drawing/2014/main" id="{5DD5EDC8-D140-C14B-99E5-7EABA5AE4367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Улыбающееся лицо 138">
            <a:extLst>
              <a:ext uri="{FF2B5EF4-FFF2-40B4-BE49-F238E27FC236}">
                <a16:creationId xmlns:a16="http://schemas.microsoft.com/office/drawing/2014/main" id="{E06F819B-FC7E-DA4D-AF32-C8F364AA6B5A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Улыбающееся лицо 139">
            <a:extLst>
              <a:ext uri="{FF2B5EF4-FFF2-40B4-BE49-F238E27FC236}">
                <a16:creationId xmlns:a16="http://schemas.microsoft.com/office/drawing/2014/main" id="{BB52B95B-01DF-0149-8E18-974D4807BB69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1" name="Улыбающееся лицо 140">
            <a:extLst>
              <a:ext uri="{FF2B5EF4-FFF2-40B4-BE49-F238E27FC236}">
                <a16:creationId xmlns:a16="http://schemas.microsoft.com/office/drawing/2014/main" id="{9118D2A0-EC5E-014F-AFC6-2CF6BA5763E8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2" name="Улыбающееся лицо 141">
            <a:extLst>
              <a:ext uri="{FF2B5EF4-FFF2-40B4-BE49-F238E27FC236}">
                <a16:creationId xmlns:a16="http://schemas.microsoft.com/office/drawing/2014/main" id="{AAD3809A-0D9B-E346-9F7D-ADC4C940EBD3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4" name="Улыбающееся лицо 143">
            <a:extLst>
              <a:ext uri="{FF2B5EF4-FFF2-40B4-BE49-F238E27FC236}">
                <a16:creationId xmlns:a16="http://schemas.microsoft.com/office/drawing/2014/main" id="{C509D1C4-3E58-E948-B0ED-34759C3F37DF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Улыбающееся лицо 144">
            <a:extLst>
              <a:ext uri="{FF2B5EF4-FFF2-40B4-BE49-F238E27FC236}">
                <a16:creationId xmlns:a16="http://schemas.microsoft.com/office/drawing/2014/main" id="{3F3D4642-8063-3241-B2BA-ECF1B9724CA0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Улыбающееся лицо 145">
            <a:extLst>
              <a:ext uri="{FF2B5EF4-FFF2-40B4-BE49-F238E27FC236}">
                <a16:creationId xmlns:a16="http://schemas.microsoft.com/office/drawing/2014/main" id="{E7118723-EE4B-E843-A5FC-C0CEAD961778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Улыбающееся лицо 151">
            <a:extLst>
              <a:ext uri="{FF2B5EF4-FFF2-40B4-BE49-F238E27FC236}">
                <a16:creationId xmlns:a16="http://schemas.microsoft.com/office/drawing/2014/main" id="{15808BBF-1BFF-B841-B391-5536C1E06EEC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4" name="Улыбающееся лицо 153">
            <a:extLst>
              <a:ext uri="{FF2B5EF4-FFF2-40B4-BE49-F238E27FC236}">
                <a16:creationId xmlns:a16="http://schemas.microsoft.com/office/drawing/2014/main" id="{FD6AEBEC-5B35-5446-B42B-31E7C0BC01F0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Улыбающееся лицо 154">
            <a:extLst>
              <a:ext uri="{FF2B5EF4-FFF2-40B4-BE49-F238E27FC236}">
                <a16:creationId xmlns:a16="http://schemas.microsoft.com/office/drawing/2014/main" id="{9342B35F-A093-CA42-9DD6-C7B1DC0BC5C0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6" name="Улыбающееся лицо 155">
            <a:extLst>
              <a:ext uri="{FF2B5EF4-FFF2-40B4-BE49-F238E27FC236}">
                <a16:creationId xmlns:a16="http://schemas.microsoft.com/office/drawing/2014/main" id="{6ADE8A2A-E0D5-F64F-B6D3-062F4226D484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7" name="Улыбающееся лицо 156">
            <a:extLst>
              <a:ext uri="{FF2B5EF4-FFF2-40B4-BE49-F238E27FC236}">
                <a16:creationId xmlns:a16="http://schemas.microsoft.com/office/drawing/2014/main" id="{5E56567E-6659-F94B-AFCB-245645CBF39D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8" name="Улыбающееся лицо 157">
            <a:extLst>
              <a:ext uri="{FF2B5EF4-FFF2-40B4-BE49-F238E27FC236}">
                <a16:creationId xmlns:a16="http://schemas.microsoft.com/office/drawing/2014/main" id="{EEB2680E-7BD9-904C-B878-8A8D84C679C1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59" name="Улыбающееся лицо 158">
            <a:extLst>
              <a:ext uri="{FF2B5EF4-FFF2-40B4-BE49-F238E27FC236}">
                <a16:creationId xmlns:a16="http://schemas.microsoft.com/office/drawing/2014/main" id="{46FD5676-2FD5-6A4E-ACC3-E3DEB5EFDA20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4" name="Улыбающееся лицо 173">
            <a:extLst>
              <a:ext uri="{FF2B5EF4-FFF2-40B4-BE49-F238E27FC236}">
                <a16:creationId xmlns:a16="http://schemas.microsoft.com/office/drawing/2014/main" id="{4C7EE42A-76B8-A248-972C-6819936F78C1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5" name="Улыбающееся лицо 174">
            <a:extLst>
              <a:ext uri="{FF2B5EF4-FFF2-40B4-BE49-F238E27FC236}">
                <a16:creationId xmlns:a16="http://schemas.microsoft.com/office/drawing/2014/main" id="{936F507B-4CBD-204F-9EEF-CA1BD229A08D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08" name="Улыбающееся лицо 207">
            <a:extLst>
              <a:ext uri="{FF2B5EF4-FFF2-40B4-BE49-F238E27FC236}">
                <a16:creationId xmlns:a16="http://schemas.microsoft.com/office/drawing/2014/main" id="{554DCCBF-C0C3-BC47-AC01-5324CA4423C8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09" name="Улыбающееся лицо 208">
            <a:extLst>
              <a:ext uri="{FF2B5EF4-FFF2-40B4-BE49-F238E27FC236}">
                <a16:creationId xmlns:a16="http://schemas.microsoft.com/office/drawing/2014/main" id="{424466D3-C2F7-0A40-8946-13857647223A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0" name="Улыбающееся лицо 209">
            <a:extLst>
              <a:ext uri="{FF2B5EF4-FFF2-40B4-BE49-F238E27FC236}">
                <a16:creationId xmlns:a16="http://schemas.microsoft.com/office/drawing/2014/main" id="{B7231E93-2444-A547-B2C0-9CE10848A902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1" name="Улыбающееся лицо 210">
            <a:extLst>
              <a:ext uri="{FF2B5EF4-FFF2-40B4-BE49-F238E27FC236}">
                <a16:creationId xmlns:a16="http://schemas.microsoft.com/office/drawing/2014/main" id="{DB8BB6EA-5943-C943-8181-484C2B6FD1AA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2" name="Улыбающееся лицо 211">
            <a:extLst>
              <a:ext uri="{FF2B5EF4-FFF2-40B4-BE49-F238E27FC236}">
                <a16:creationId xmlns:a16="http://schemas.microsoft.com/office/drawing/2014/main" id="{6831E0B2-EA33-CD4E-B3E9-FFF329BEEEDA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3" name="Улыбающееся лицо 212">
            <a:extLst>
              <a:ext uri="{FF2B5EF4-FFF2-40B4-BE49-F238E27FC236}">
                <a16:creationId xmlns:a16="http://schemas.microsoft.com/office/drawing/2014/main" id="{3FEE269F-7C49-2A41-A4F9-B577C44C0124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4" name="Улыбающееся лицо 213">
            <a:extLst>
              <a:ext uri="{FF2B5EF4-FFF2-40B4-BE49-F238E27FC236}">
                <a16:creationId xmlns:a16="http://schemas.microsoft.com/office/drawing/2014/main" id="{5071F92C-26E9-E046-A319-4AFC48A91B24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5" name="Улыбающееся лицо 214">
            <a:extLst>
              <a:ext uri="{FF2B5EF4-FFF2-40B4-BE49-F238E27FC236}">
                <a16:creationId xmlns:a16="http://schemas.microsoft.com/office/drawing/2014/main" id="{FC2DB174-32F3-7A49-A728-AB7CCDFB252F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6" name="Улыбающееся лицо 215">
            <a:extLst>
              <a:ext uri="{FF2B5EF4-FFF2-40B4-BE49-F238E27FC236}">
                <a16:creationId xmlns:a16="http://schemas.microsoft.com/office/drawing/2014/main" id="{68D8B3F9-3245-3E41-BBA7-F39F9A17D2D9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17" name="Улыбающееся лицо 216">
            <a:extLst>
              <a:ext uri="{FF2B5EF4-FFF2-40B4-BE49-F238E27FC236}">
                <a16:creationId xmlns:a16="http://schemas.microsoft.com/office/drawing/2014/main" id="{21490D7B-A621-A24F-A82D-E5C669A7219D}"/>
              </a:ext>
            </a:extLst>
          </p:cNvPr>
          <p:cNvSpPr/>
          <p:nvPr/>
        </p:nvSpPr>
        <p:spPr>
          <a:xfrm>
            <a:off x="5843508" y="756559"/>
            <a:ext cx="288032" cy="288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8" name="Улыбающееся лицо 217">
            <a:extLst>
              <a:ext uri="{FF2B5EF4-FFF2-40B4-BE49-F238E27FC236}">
                <a16:creationId xmlns:a16="http://schemas.microsoft.com/office/drawing/2014/main" id="{852D3FCF-8493-314D-8FCE-43B691DCD3BA}"/>
              </a:ext>
            </a:extLst>
          </p:cNvPr>
          <p:cNvSpPr/>
          <p:nvPr/>
        </p:nvSpPr>
        <p:spPr>
          <a:xfrm>
            <a:off x="5844059" y="1111653"/>
            <a:ext cx="288032" cy="28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9" name="Улыбающееся лицо 218">
            <a:extLst>
              <a:ext uri="{FF2B5EF4-FFF2-40B4-BE49-F238E27FC236}">
                <a16:creationId xmlns:a16="http://schemas.microsoft.com/office/drawing/2014/main" id="{372A8A9B-BB6C-6B46-81BC-F4F81FF8B59F}"/>
              </a:ext>
            </a:extLst>
          </p:cNvPr>
          <p:cNvSpPr/>
          <p:nvPr/>
        </p:nvSpPr>
        <p:spPr>
          <a:xfrm>
            <a:off x="5843508" y="1469163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0" name="Улыбающееся лицо 219">
            <a:extLst>
              <a:ext uri="{FF2B5EF4-FFF2-40B4-BE49-F238E27FC236}">
                <a16:creationId xmlns:a16="http://schemas.microsoft.com/office/drawing/2014/main" id="{EB364C65-89BB-A748-ADA2-F6DC71AC1338}"/>
              </a:ext>
            </a:extLst>
          </p:cNvPr>
          <p:cNvSpPr/>
          <p:nvPr/>
        </p:nvSpPr>
        <p:spPr>
          <a:xfrm>
            <a:off x="5858451" y="1837881"/>
            <a:ext cx="288032" cy="28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1" name="Улыбающееся лицо 220">
            <a:extLst>
              <a:ext uri="{FF2B5EF4-FFF2-40B4-BE49-F238E27FC236}">
                <a16:creationId xmlns:a16="http://schemas.microsoft.com/office/drawing/2014/main" id="{6D6EE9DF-C847-5246-B440-4350363291A1}"/>
              </a:ext>
            </a:extLst>
          </p:cNvPr>
          <p:cNvSpPr/>
          <p:nvPr/>
        </p:nvSpPr>
        <p:spPr>
          <a:xfrm>
            <a:off x="5858451" y="4353083"/>
            <a:ext cx="288032" cy="28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2" name="Улыбающееся лицо 221">
            <a:extLst>
              <a:ext uri="{FF2B5EF4-FFF2-40B4-BE49-F238E27FC236}">
                <a16:creationId xmlns:a16="http://schemas.microsoft.com/office/drawing/2014/main" id="{E46A139A-3BC9-1748-9EFC-41C6F49A278F}"/>
              </a:ext>
            </a:extLst>
          </p:cNvPr>
          <p:cNvSpPr/>
          <p:nvPr/>
        </p:nvSpPr>
        <p:spPr>
          <a:xfrm>
            <a:off x="5862044" y="4719680"/>
            <a:ext cx="288032" cy="288000"/>
          </a:xfrm>
          <a:prstGeom prst="smileyFace">
            <a:avLst>
              <a:gd name="adj" fmla="val -552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3" name="Улыбающееся лицо 222">
            <a:extLst>
              <a:ext uri="{FF2B5EF4-FFF2-40B4-BE49-F238E27FC236}">
                <a16:creationId xmlns:a16="http://schemas.microsoft.com/office/drawing/2014/main" id="{30A83FE6-03EC-4A4D-A37A-C9C4ACCABFC3}"/>
              </a:ext>
            </a:extLst>
          </p:cNvPr>
          <p:cNvSpPr/>
          <p:nvPr/>
        </p:nvSpPr>
        <p:spPr>
          <a:xfrm>
            <a:off x="5858451" y="5084950"/>
            <a:ext cx="288032" cy="28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24" name="Улыбающееся лицо 223">
            <a:extLst>
              <a:ext uri="{FF2B5EF4-FFF2-40B4-BE49-F238E27FC236}">
                <a16:creationId xmlns:a16="http://schemas.microsoft.com/office/drawing/2014/main" id="{6FDC5DB1-1C12-D341-8299-1B1FDAE55206}"/>
              </a:ext>
            </a:extLst>
          </p:cNvPr>
          <p:cNvSpPr/>
          <p:nvPr/>
        </p:nvSpPr>
        <p:spPr>
          <a:xfrm>
            <a:off x="5858451" y="5450861"/>
            <a:ext cx="288032" cy="288000"/>
          </a:xfrm>
          <a:prstGeom prst="smileyFace">
            <a:avLst>
              <a:gd name="adj" fmla="val -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2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Эконометрика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14BA1FA-C5FA-4B97-AC7B-C44055B3825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Логическое продолжение статистики</a:t>
            </a:r>
          </a:p>
          <a:p>
            <a:r>
              <a:rPr lang="ru-RU" dirty="0"/>
              <a:t>Пытается ответить на </a:t>
            </a:r>
            <a:r>
              <a:rPr lang="ru-RU" dirty="0" smtClean="0"/>
              <a:t>вопрос,</a:t>
            </a:r>
            <a:r>
              <a:rPr lang="en-US" dirty="0" smtClean="0"/>
              <a:t> </a:t>
            </a:r>
            <a:r>
              <a:rPr lang="ru-RU" dirty="0"/>
              <a:t>как именно несколько переменных связаны между собой </a:t>
            </a:r>
          </a:p>
          <a:p>
            <a:r>
              <a:rPr lang="ru-RU" dirty="0"/>
              <a:t>Пытается получить несмещённые</a:t>
            </a:r>
            <a:r>
              <a:rPr lang="en-US" dirty="0"/>
              <a:t>,</a:t>
            </a:r>
            <a:r>
              <a:rPr lang="ru-RU" dirty="0"/>
              <a:t> состоятельные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эффективные оценки для этих взаимосвязей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761BB48-A785-4D7A-AFA6-DD941205EF1D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https://www.coursera.org/learn/ekonometrika</a:t>
            </a:r>
          </a:p>
        </p:txBody>
      </p:sp>
    </p:spTree>
    <p:extLst>
      <p:ext uri="{BB962C8B-B14F-4D97-AF65-F5344CB8AC3E}">
        <p14:creationId xmlns:p14="http://schemas.microsoft.com/office/powerpoint/2010/main" val="37859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Эконометрика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B4797448-7F0F-9F42-8265-6BE58C5C686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Логическое продолжение статистики</a:t>
            </a:r>
          </a:p>
          <a:p>
            <a:r>
              <a:rPr lang="ru-RU" dirty="0"/>
              <a:t>Пытается ответить на </a:t>
            </a:r>
            <a:r>
              <a:rPr lang="ru-RU" dirty="0" smtClean="0"/>
              <a:t>вопрос,</a:t>
            </a:r>
            <a:r>
              <a:rPr lang="en-US" dirty="0" smtClean="0"/>
              <a:t> </a:t>
            </a:r>
            <a:r>
              <a:rPr lang="ru-RU" dirty="0"/>
              <a:t>как именно несколько переменных связаны между собой </a:t>
            </a:r>
          </a:p>
          <a:p>
            <a:r>
              <a:rPr lang="ru-RU" dirty="0"/>
              <a:t>Пытается получить несмещённые</a:t>
            </a:r>
            <a:r>
              <a:rPr lang="en-US" dirty="0"/>
              <a:t>,</a:t>
            </a:r>
            <a:r>
              <a:rPr lang="ru-RU" dirty="0"/>
              <a:t> состоятельные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эффективные оценки для этих взаимосвязей</a:t>
            </a:r>
          </a:p>
          <a:p>
            <a:r>
              <a:rPr lang="ru-RU" dirty="0"/>
              <a:t>Изучает методы оценки причинно-следственных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связей и свойства этих методов</a:t>
            </a:r>
          </a:p>
        </p:txBody>
      </p:sp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1805EDF-E885-436C-9EF0-476DA34850BE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https://www.coursera.org/learn/ekonometrika</a:t>
            </a:r>
          </a:p>
        </p:txBody>
      </p:sp>
    </p:spTree>
    <p:extLst>
      <p:ext uri="{BB962C8B-B14F-4D97-AF65-F5344CB8AC3E}">
        <p14:creationId xmlns:p14="http://schemas.microsoft.com/office/powerpoint/2010/main" val="24417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FCAC13-06AA-41E8-8F6B-4740C71C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852936"/>
            <a:ext cx="5040560" cy="3251162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C6A6915B-10CE-4F0A-BCE6-4448F40763E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BD2E4C-5631-43B0-81C1-B6B542BF251C}"/>
              </a:ext>
            </a:extLst>
          </p:cNvPr>
          <p:cNvSpPr/>
          <p:nvPr/>
        </p:nvSpPr>
        <p:spPr>
          <a:xfrm>
            <a:off x="611560" y="6093296"/>
            <a:ext cx="11352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edge.ldscdn.org</a:t>
            </a:r>
          </a:p>
        </p:txBody>
      </p:sp>
    </p:spTree>
    <p:extLst>
      <p:ext uri="{BB962C8B-B14F-4D97-AF65-F5344CB8AC3E}">
        <p14:creationId xmlns:p14="http://schemas.microsoft.com/office/powerpoint/2010/main" val="27230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B4797448-7F0F-9F42-8265-6BE58C5C6863}"/>
              </a:ext>
            </a:extLst>
          </p:cNvPr>
          <p:cNvSpPr txBox="1">
            <a:spLocks/>
          </p:cNvSpPr>
          <p:nvPr/>
        </p:nvSpPr>
        <p:spPr>
          <a:xfrm>
            <a:off x="827584" y="3899956"/>
            <a:ext cx="8064896" cy="2193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2A6BB-29EB-2842-98BE-2B4A1B1AE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852936"/>
            <a:ext cx="5040560" cy="3251162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30584FEC-1CFF-4FDE-A480-F89E34CBE68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1960</a:t>
            </a:r>
            <a:r>
              <a:rPr lang="en-US" sz="2400" b="1" dirty="0">
                <a:solidFill>
                  <a:srgbClr val="28516A"/>
                </a:solidFill>
              </a:rPr>
              <a:t>-</a:t>
            </a:r>
            <a:r>
              <a:rPr lang="ru-RU" sz="2400" b="1" dirty="0">
                <a:solidFill>
                  <a:srgbClr val="28516A"/>
                </a:solidFill>
              </a:rPr>
              <a:t>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первые тесты в </a:t>
            </a:r>
            <a:r>
              <a:rPr lang="ru-RU" sz="2400" dirty="0" err="1">
                <a:solidFill>
                  <a:srgbClr val="373737"/>
                </a:solidFill>
              </a:rPr>
              <a:t>Стендфорде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1990-е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изучение повзрослевших детей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2AD37-BE5C-49BB-9489-5344E54456B4}"/>
              </a:ext>
            </a:extLst>
          </p:cNvPr>
          <p:cNvSpPr/>
          <p:nvPr/>
        </p:nvSpPr>
        <p:spPr>
          <a:xfrm>
            <a:off x="611560" y="6093296"/>
            <a:ext cx="11352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edge.ldscdn.org</a:t>
            </a:r>
          </a:p>
        </p:txBody>
      </p:sp>
    </p:spTree>
    <p:extLst>
      <p:ext uri="{BB962C8B-B14F-4D97-AF65-F5344CB8AC3E}">
        <p14:creationId xmlns:p14="http://schemas.microsoft.com/office/powerpoint/2010/main" val="9165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B4797448-7F0F-9F42-8265-6BE58C5C6863}"/>
              </a:ext>
            </a:extLst>
          </p:cNvPr>
          <p:cNvSpPr txBox="1">
            <a:spLocks/>
          </p:cNvSpPr>
          <p:nvPr/>
        </p:nvSpPr>
        <p:spPr>
          <a:xfrm>
            <a:off x="827584" y="3899956"/>
            <a:ext cx="8064896" cy="2193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25A6D1-A9F0-9442-A9C5-EFF2F4F71929}"/>
              </a:ext>
            </a:extLst>
          </p:cNvPr>
          <p:cNvSpPr/>
          <p:nvPr/>
        </p:nvSpPr>
        <p:spPr>
          <a:xfrm>
            <a:off x="612000" y="2823319"/>
            <a:ext cx="19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Результаты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CBFC19E-2BDE-D54C-BD18-DDF34141CF66}"/>
              </a:ext>
            </a:extLst>
          </p:cNvPr>
          <p:cNvSpPr txBox="1">
            <a:spLocks/>
          </p:cNvSpPr>
          <p:nvPr/>
        </p:nvSpPr>
        <p:spPr>
          <a:xfrm>
            <a:off x="612000" y="3474276"/>
            <a:ext cx="7345036" cy="24029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Тот</a:t>
            </a:r>
            <a:r>
              <a:rPr lang="en-US" dirty="0"/>
              <a:t>, </a:t>
            </a:r>
            <a:r>
              <a:rPr lang="ru-RU" dirty="0"/>
              <a:t>кто справился с искушением, показал </a:t>
            </a:r>
            <a:br>
              <a:rPr lang="ru-RU" dirty="0"/>
            </a:br>
            <a:r>
              <a:rPr lang="ru-RU" dirty="0"/>
              <a:t>себя успешнее</a:t>
            </a:r>
            <a:r>
              <a:rPr lang="en-US" dirty="0"/>
              <a:t>, </a:t>
            </a:r>
            <a:r>
              <a:rPr lang="ru-RU" dirty="0"/>
              <a:t>чем его сверстники</a:t>
            </a:r>
          </a:p>
          <a:p>
            <a:r>
              <a:rPr lang="ru-RU" dirty="0"/>
              <a:t>Откладывание удовольствия приводит в жизни </a:t>
            </a:r>
            <a:br>
              <a:rPr lang="ru-RU" dirty="0"/>
            </a:br>
            <a:r>
              <a:rPr lang="ru-RU" dirty="0"/>
              <a:t>к успеху</a:t>
            </a:r>
          </a:p>
          <a:p>
            <a:r>
              <a:rPr lang="ru-RU" dirty="0"/>
              <a:t>Зефирные тесты стали очень модными 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05B48861-2931-4602-A14D-C634B5934B6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1960</a:t>
            </a:r>
            <a:r>
              <a:rPr lang="en-US" sz="2400" b="1" dirty="0">
                <a:solidFill>
                  <a:srgbClr val="28516A"/>
                </a:solidFill>
              </a:rPr>
              <a:t>-</a:t>
            </a:r>
            <a:r>
              <a:rPr lang="ru-RU" sz="2400" b="1" dirty="0">
                <a:solidFill>
                  <a:srgbClr val="28516A"/>
                </a:solidFill>
              </a:rPr>
              <a:t>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первые тесты в </a:t>
            </a:r>
            <a:r>
              <a:rPr lang="ru-RU" sz="2400" dirty="0" err="1">
                <a:solidFill>
                  <a:srgbClr val="373737"/>
                </a:solidFill>
              </a:rPr>
              <a:t>Стендфорде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1990-е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изучение повзрослевших детей</a:t>
            </a:r>
          </a:p>
        </p:txBody>
      </p:sp>
    </p:spTree>
    <p:extLst>
      <p:ext uri="{BB962C8B-B14F-4D97-AF65-F5344CB8AC3E}">
        <p14:creationId xmlns:p14="http://schemas.microsoft.com/office/powerpoint/2010/main" val="39338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079E52-5E6A-4F42-8F3D-21477BF6AC17}"/>
              </a:ext>
            </a:extLst>
          </p:cNvPr>
          <p:cNvSpPr/>
          <p:nvPr/>
        </p:nvSpPr>
        <p:spPr>
          <a:xfrm>
            <a:off x="612000" y="2823319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Проблемы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E7113F4-2811-45DF-A4E5-C7F492BC2AC2}"/>
              </a:ext>
            </a:extLst>
          </p:cNvPr>
          <p:cNvSpPr txBox="1">
            <a:spLocks/>
          </p:cNvSpPr>
          <p:nvPr/>
        </p:nvSpPr>
        <p:spPr>
          <a:xfrm>
            <a:off x="612000" y="3474276"/>
            <a:ext cx="7345036" cy="24029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90 детей</a:t>
            </a:r>
            <a:r>
              <a:rPr lang="en-US" dirty="0"/>
              <a:t>, </a:t>
            </a:r>
            <a:r>
              <a:rPr lang="ru-RU" dirty="0"/>
              <a:t>все из детского сада при </a:t>
            </a:r>
            <a:r>
              <a:rPr lang="ru-RU" dirty="0" err="1"/>
              <a:t>Стэндфорде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5C9EBE-0C99-412B-8A2A-4661253BFD9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1960</a:t>
            </a:r>
            <a:r>
              <a:rPr lang="en-US" sz="2400" b="1" dirty="0">
                <a:solidFill>
                  <a:srgbClr val="28516A"/>
                </a:solidFill>
              </a:rPr>
              <a:t>-</a:t>
            </a:r>
            <a:r>
              <a:rPr lang="ru-RU" sz="2400" b="1" dirty="0">
                <a:solidFill>
                  <a:srgbClr val="28516A"/>
                </a:solidFill>
              </a:rPr>
              <a:t>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первые тесты в </a:t>
            </a:r>
            <a:r>
              <a:rPr lang="ru-RU" sz="2400" dirty="0" err="1">
                <a:solidFill>
                  <a:srgbClr val="373737"/>
                </a:solidFill>
              </a:rPr>
              <a:t>Стендфорде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1990-е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изучение повзрослевших детей</a:t>
            </a:r>
          </a:p>
        </p:txBody>
      </p:sp>
    </p:spTree>
    <p:extLst>
      <p:ext uri="{BB962C8B-B14F-4D97-AF65-F5344CB8AC3E}">
        <p14:creationId xmlns:p14="http://schemas.microsoft.com/office/powerpoint/2010/main" val="21222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6ECD7E-2D66-4743-9373-D269BE9F8A0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1960</a:t>
            </a:r>
            <a:r>
              <a:rPr lang="en-US" sz="2400" b="1" dirty="0">
                <a:solidFill>
                  <a:srgbClr val="28516A"/>
                </a:solidFill>
              </a:rPr>
              <a:t>-</a:t>
            </a:r>
            <a:r>
              <a:rPr lang="ru-RU" sz="2400" b="1" dirty="0">
                <a:solidFill>
                  <a:srgbClr val="28516A"/>
                </a:solidFill>
              </a:rPr>
              <a:t>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первые тесты в </a:t>
            </a:r>
            <a:r>
              <a:rPr lang="ru-RU" sz="2400" dirty="0" err="1">
                <a:solidFill>
                  <a:srgbClr val="373737"/>
                </a:solidFill>
              </a:rPr>
              <a:t>Стендфорде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1990-е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изучение повзрослевших детей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DAAB17-D8C0-4928-85E0-481866187420}"/>
              </a:ext>
            </a:extLst>
          </p:cNvPr>
          <p:cNvSpPr/>
          <p:nvPr/>
        </p:nvSpPr>
        <p:spPr>
          <a:xfrm>
            <a:off x="612000" y="2823319"/>
            <a:ext cx="323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Новое исследование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1DDAD0DF-9F0E-4EF0-B606-0959E36BF978}"/>
              </a:ext>
            </a:extLst>
          </p:cNvPr>
          <p:cNvSpPr txBox="1">
            <a:spLocks/>
          </p:cNvSpPr>
          <p:nvPr/>
        </p:nvSpPr>
        <p:spPr>
          <a:xfrm>
            <a:off x="612000" y="3474276"/>
            <a:ext cx="8208472" cy="24029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</a:rPr>
              <a:t>1000 </a:t>
            </a:r>
            <a:r>
              <a:rPr lang="ru-RU" sz="2400" dirty="0">
                <a:solidFill>
                  <a:srgbClr val="373737"/>
                </a:solidFill>
              </a:rPr>
              <a:t>детей из разных слоёв общества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контрольные переменные (демография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социальное положение и </a:t>
            </a:r>
            <a:r>
              <a:rPr lang="ru-RU" sz="2400" dirty="0" err="1">
                <a:solidFill>
                  <a:srgbClr val="373737"/>
                </a:solidFill>
              </a:rPr>
              <a:t>тп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5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Зефирный тест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E414F750-75B2-445C-B9C2-FDCF804D64F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99336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Кладём перед ребёнком зефир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он не съест его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полном одиночестве за 15 минут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получит ещё одну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1960</a:t>
            </a:r>
            <a:r>
              <a:rPr lang="en-US" sz="2400" b="1" dirty="0">
                <a:solidFill>
                  <a:srgbClr val="28516A"/>
                </a:solidFill>
              </a:rPr>
              <a:t>-</a:t>
            </a:r>
            <a:r>
              <a:rPr lang="ru-RU" sz="2400" b="1" dirty="0">
                <a:solidFill>
                  <a:srgbClr val="28516A"/>
                </a:solidFill>
              </a:rPr>
              <a:t>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первые тесты в </a:t>
            </a:r>
            <a:r>
              <a:rPr lang="ru-RU" sz="2400" dirty="0" err="1">
                <a:solidFill>
                  <a:srgbClr val="373737"/>
                </a:solidFill>
              </a:rPr>
              <a:t>Стендфорде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1990-е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изучение повзрослевших детей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079E52-5E6A-4F42-8F3D-21477BF6AC17}"/>
              </a:ext>
            </a:extLst>
          </p:cNvPr>
          <p:cNvSpPr/>
          <p:nvPr/>
        </p:nvSpPr>
        <p:spPr>
          <a:xfrm>
            <a:off x="612000" y="2823319"/>
            <a:ext cx="323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Новое исследование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E7113F4-2811-45DF-A4E5-C7F492BC2AC2}"/>
              </a:ext>
            </a:extLst>
          </p:cNvPr>
          <p:cNvSpPr txBox="1">
            <a:spLocks/>
          </p:cNvSpPr>
          <p:nvPr/>
        </p:nvSpPr>
        <p:spPr>
          <a:xfrm>
            <a:off x="612000" y="3474276"/>
            <a:ext cx="8208472" cy="24029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373737"/>
                </a:solidFill>
              </a:rPr>
              <a:t>1000 </a:t>
            </a:r>
            <a:r>
              <a:rPr lang="ru-RU" sz="2400" dirty="0">
                <a:solidFill>
                  <a:srgbClr val="373737"/>
                </a:solidFill>
              </a:rPr>
              <a:t>детей из разных слоёв общества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контрольные переменные (демография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социальное положение и </a:t>
            </a:r>
            <a:r>
              <a:rPr lang="ru-RU" sz="2400" dirty="0" err="1">
                <a:solidFill>
                  <a:srgbClr val="373737"/>
                </a:solidFill>
              </a:rPr>
              <a:t>тп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Способность продержаться определяется финансовым положением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отсюда и будущая успешность детей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1EDA31-94C3-4444-907A-D1760256BAA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</a:t>
            </a:r>
            <a:r>
              <a:rPr lang="ru-RU" dirty="0" err="1"/>
              <a:t>офлайне</a:t>
            </a:r>
            <a:r>
              <a:rPr lang="ru-RU" dirty="0"/>
              <a:t> АБ-тесты делать сложнее</a:t>
            </a:r>
            <a:r>
              <a:rPr lang="en-US" dirty="0"/>
              <a:t>, </a:t>
            </a:r>
            <a:r>
              <a:rPr lang="ru-RU" dirty="0"/>
              <a:t>чем в </a:t>
            </a:r>
            <a:r>
              <a:rPr lang="ru-RU" dirty="0" err="1"/>
              <a:t>онлайне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B4705A-AA7C-459F-BEC0-43E279F7D5F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</a:t>
            </a:r>
            <a:r>
              <a:rPr lang="ru-RU" dirty="0" err="1"/>
              <a:t>офлайне</a:t>
            </a:r>
            <a:r>
              <a:rPr lang="ru-RU" dirty="0"/>
              <a:t> АБ-тесты делать сложнее</a:t>
            </a:r>
            <a:r>
              <a:rPr lang="en-US" dirty="0"/>
              <a:t>, </a:t>
            </a:r>
            <a:r>
              <a:rPr lang="ru-RU" dirty="0"/>
              <a:t>чем в </a:t>
            </a:r>
            <a:r>
              <a:rPr lang="ru-RU" dirty="0" err="1"/>
              <a:t>онлайне</a:t>
            </a:r>
            <a:endParaRPr lang="en-US" dirty="0"/>
          </a:p>
          <a:p>
            <a:r>
              <a:rPr lang="ru-RU" dirty="0"/>
              <a:t>На каждом этапе проведения эксперимента возникают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8048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1DEF31FB-7A02-4BE6-8174-CFA52BEA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EFBF808-E07C-4EDF-BF25-0808FCF809F9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25" name="Скругленный прямоугольник 65">
            <a:extLst>
              <a:ext uri="{FF2B5EF4-FFF2-40B4-BE49-F238E27FC236}">
                <a16:creationId xmlns:a16="http://schemas.microsoft.com/office/drawing/2014/main" id="{CD64CC87-01F0-4C7B-96E4-4B06F3BCF411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264165C-1EB9-4FD5-B20F-FD4DEB7636FC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sp>
        <p:nvSpPr>
          <p:cNvPr id="28" name="Улыбающееся лицо 27">
            <a:extLst>
              <a:ext uri="{FF2B5EF4-FFF2-40B4-BE49-F238E27FC236}">
                <a16:creationId xmlns:a16="http://schemas.microsoft.com/office/drawing/2014/main" id="{20DF9265-4720-4E28-81D9-9F362C41037A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9" name="Улыбающееся лицо 28">
            <a:extLst>
              <a:ext uri="{FF2B5EF4-FFF2-40B4-BE49-F238E27FC236}">
                <a16:creationId xmlns:a16="http://schemas.microsoft.com/office/drawing/2014/main" id="{F8DA3093-A6BA-446F-8BAE-A6FA68094167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77D829C-6218-453E-896D-6202A7046D16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77D829C-6218-453E-896D-6202A7046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DEECD4-A43D-44F1-B696-640DF8B007BD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DEECD4-A43D-44F1-B696-640DF8B0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5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E47C981-3100-4318-975C-AACEE6AACE1C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0FA88A9-B628-426A-8D10-27EF8E5E5D7C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B83765-B40A-4317-A15E-DDFEBFEEAAB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</a:t>
            </a:r>
            <a:r>
              <a:rPr lang="ru-RU" dirty="0" err="1"/>
              <a:t>офлайне</a:t>
            </a:r>
            <a:r>
              <a:rPr lang="ru-RU" dirty="0"/>
              <a:t> АБ-тесты делать сложнее</a:t>
            </a:r>
            <a:r>
              <a:rPr lang="en-US" dirty="0"/>
              <a:t>, </a:t>
            </a:r>
            <a:r>
              <a:rPr lang="ru-RU" dirty="0"/>
              <a:t>чем в </a:t>
            </a:r>
            <a:r>
              <a:rPr lang="ru-RU" dirty="0" err="1"/>
              <a:t>онлайне</a:t>
            </a:r>
            <a:endParaRPr lang="en-US" dirty="0"/>
          </a:p>
          <a:p>
            <a:r>
              <a:rPr lang="ru-RU" dirty="0"/>
              <a:t>На каждом этапе проведения эксперимента возникают проблемы</a:t>
            </a:r>
          </a:p>
          <a:p>
            <a:r>
              <a:rPr lang="ru-RU" dirty="0"/>
              <a:t>Нужно быть аккуратнее с неоднородностью выборок</a:t>
            </a:r>
            <a:r>
              <a:rPr lang="en-US" dirty="0"/>
              <a:t>, </a:t>
            </a:r>
            <a:r>
              <a:rPr lang="ru-RU" dirty="0"/>
              <a:t>все результаты необходимо дополнительно </a:t>
            </a:r>
            <a:r>
              <a:rPr lang="ru-RU" dirty="0" err="1"/>
              <a:t>валидировать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46CACA-97A8-4AD6-95EB-E4B9C93A077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</a:t>
            </a:r>
            <a:r>
              <a:rPr lang="ru-RU" dirty="0" err="1"/>
              <a:t>офлайне</a:t>
            </a:r>
            <a:r>
              <a:rPr lang="ru-RU" dirty="0"/>
              <a:t> АБ-тесты делать сложнее</a:t>
            </a:r>
            <a:r>
              <a:rPr lang="en-US" dirty="0"/>
              <a:t>, </a:t>
            </a:r>
            <a:r>
              <a:rPr lang="ru-RU" dirty="0"/>
              <a:t>чем в </a:t>
            </a:r>
            <a:r>
              <a:rPr lang="ru-RU" dirty="0" err="1"/>
              <a:t>онлайне</a:t>
            </a:r>
            <a:endParaRPr lang="en-US" dirty="0"/>
          </a:p>
          <a:p>
            <a:r>
              <a:rPr lang="ru-RU" dirty="0"/>
              <a:t>На каждом этапе проведения эксперимента возникают проблемы</a:t>
            </a:r>
          </a:p>
          <a:p>
            <a:r>
              <a:rPr lang="ru-RU" dirty="0"/>
              <a:t>Нужно быть аккуратнее с неоднородностью выборок</a:t>
            </a:r>
            <a:r>
              <a:rPr lang="en-US" dirty="0"/>
              <a:t>, </a:t>
            </a:r>
            <a:r>
              <a:rPr lang="ru-RU" dirty="0"/>
              <a:t>все результаты необходимо дополнительно </a:t>
            </a:r>
            <a:r>
              <a:rPr lang="ru-RU" dirty="0" err="1"/>
              <a:t>валидировать</a:t>
            </a:r>
            <a:endParaRPr lang="en-US" dirty="0"/>
          </a:p>
          <a:p>
            <a:r>
              <a:rPr lang="ru-RU" dirty="0"/>
              <a:t>Бывают ситуации</a:t>
            </a:r>
            <a:r>
              <a:rPr lang="en-US" dirty="0"/>
              <a:t>, </a:t>
            </a:r>
            <a:r>
              <a:rPr lang="ru-RU" dirty="0"/>
              <a:t>когда провести АБ-тест невозможно</a:t>
            </a:r>
            <a:r>
              <a:rPr lang="en-US" dirty="0"/>
              <a:t>, </a:t>
            </a:r>
            <a:r>
              <a:rPr lang="ru-RU" dirty="0"/>
              <a:t>но знать величину эффекта надо</a:t>
            </a:r>
          </a:p>
        </p:txBody>
      </p:sp>
    </p:spTree>
    <p:extLst>
      <p:ext uri="{BB962C8B-B14F-4D97-AF65-F5344CB8AC3E}">
        <p14:creationId xmlns:p14="http://schemas.microsoft.com/office/powerpoint/2010/main" val="20099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</a:t>
            </a:r>
            <a:r>
              <a:rPr lang="ru-RU" dirty="0" err="1"/>
              <a:t>офлайне</a:t>
            </a:r>
            <a:r>
              <a:rPr lang="ru-RU" dirty="0"/>
              <a:t> АБ-тесты делать сложнее</a:t>
            </a:r>
            <a:r>
              <a:rPr lang="en-US" dirty="0"/>
              <a:t>, </a:t>
            </a:r>
            <a:r>
              <a:rPr lang="ru-RU" dirty="0"/>
              <a:t>чем в </a:t>
            </a:r>
            <a:r>
              <a:rPr lang="ru-RU" dirty="0" err="1"/>
              <a:t>онлайне</a:t>
            </a:r>
            <a:endParaRPr lang="en-US" dirty="0"/>
          </a:p>
          <a:p>
            <a:r>
              <a:rPr lang="ru-RU" dirty="0"/>
              <a:t>На каждом этапе проведения эксперимента возникают проблемы</a:t>
            </a:r>
          </a:p>
          <a:p>
            <a:r>
              <a:rPr lang="ru-RU" dirty="0"/>
              <a:t>Нужно быть аккуратнее с неоднородностью выборок</a:t>
            </a:r>
            <a:r>
              <a:rPr lang="en-US" dirty="0"/>
              <a:t>, </a:t>
            </a:r>
            <a:r>
              <a:rPr lang="ru-RU" dirty="0"/>
              <a:t>все результаты необходимо дополнительно </a:t>
            </a:r>
            <a:r>
              <a:rPr lang="ru-RU" dirty="0" err="1"/>
              <a:t>валидировать</a:t>
            </a:r>
            <a:endParaRPr lang="en-US" dirty="0"/>
          </a:p>
          <a:p>
            <a:r>
              <a:rPr lang="ru-RU" dirty="0"/>
              <a:t>Бывают ситуации</a:t>
            </a:r>
            <a:r>
              <a:rPr lang="en-US" dirty="0"/>
              <a:t>, </a:t>
            </a:r>
            <a:r>
              <a:rPr lang="ru-RU" dirty="0"/>
              <a:t>когда провести АБ-тест невозможно</a:t>
            </a:r>
            <a:r>
              <a:rPr lang="en-US" dirty="0"/>
              <a:t>, </a:t>
            </a:r>
            <a:r>
              <a:rPr lang="ru-RU" dirty="0"/>
              <a:t>но знать величину эффекта надо</a:t>
            </a:r>
          </a:p>
          <a:p>
            <a:r>
              <a:rPr lang="ru-RU" dirty="0"/>
              <a:t>В таких ситуациях на помощь приходит эконометрика</a:t>
            </a:r>
            <a:r>
              <a:rPr lang="en-US" dirty="0"/>
              <a:t>, </a:t>
            </a:r>
            <a:r>
              <a:rPr lang="ru-RU" dirty="0"/>
              <a:t>которая помогает очистить эффект от влияния других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19754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Множественное 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7055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232465-9081-42E2-9E87-C9AB04189FA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4221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2012 году ряд авторов получил </a:t>
            </a:r>
            <a:r>
              <a:rPr lang="ru-RU" dirty="0" err="1"/>
              <a:t>Шнобелевскую</a:t>
            </a:r>
            <a:r>
              <a:rPr lang="ru-RU" dirty="0"/>
              <a:t> премию по нейробиологии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EAA8A65-31F0-45A8-A334-D91907FADDAC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7E2B00-9194-452B-9655-2F258C4F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50" y="834453"/>
            <a:ext cx="3896643" cy="25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248830-4CCA-4AF7-8C68-759EC598045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4221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2012 году ряд авторов получил </a:t>
            </a:r>
            <a:r>
              <a:rPr lang="ru-RU" dirty="0" err="1"/>
              <a:t>Шнобелевскую</a:t>
            </a:r>
            <a:r>
              <a:rPr lang="ru-RU" dirty="0"/>
              <a:t> премию по </a:t>
            </a:r>
            <a:r>
              <a:rPr lang="ru-RU" dirty="0" err="1"/>
              <a:t>нейробиологии</a:t>
            </a:r>
            <a:endParaRPr lang="ru-RU" dirty="0"/>
          </a:p>
          <a:p>
            <a:r>
              <a:rPr lang="ru-RU" dirty="0"/>
              <a:t>Надо было протестировать аппарат МРТ</a:t>
            </a:r>
            <a:endParaRPr lang="en-US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0C69AFD-AA50-4EB1-8A11-E2ADA262C322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B44BA1-7D89-4CB9-9AC8-A2E082FF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50" y="834453"/>
            <a:ext cx="3896643" cy="25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4221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2012 году ряд авторов получил </a:t>
            </a:r>
            <a:r>
              <a:rPr lang="ru-RU" dirty="0" err="1"/>
              <a:t>Шнобелевскую</a:t>
            </a:r>
            <a:r>
              <a:rPr lang="ru-RU" dirty="0"/>
              <a:t> премию по </a:t>
            </a:r>
            <a:r>
              <a:rPr lang="ru-RU" dirty="0" err="1"/>
              <a:t>нейробиологии</a:t>
            </a:r>
            <a:endParaRPr lang="ru-RU" dirty="0"/>
          </a:p>
          <a:p>
            <a:r>
              <a:rPr lang="ru-RU" dirty="0"/>
              <a:t>Надо было протестировать аппарат МРТ</a:t>
            </a:r>
            <a:endParaRPr lang="en-US" dirty="0"/>
          </a:p>
          <a:p>
            <a:r>
              <a:rPr lang="ru-RU" dirty="0"/>
              <a:t>Для этого обычно в него кладут шарик с маслом </a:t>
            </a:r>
            <a:br>
              <a:rPr lang="ru-RU" dirty="0"/>
            </a:br>
            <a:r>
              <a:rPr lang="ru-RU" dirty="0"/>
              <a:t>и сканируют его </a:t>
            </a:r>
            <a:endParaRPr lang="en-US" dirty="0"/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C1BADAD-328E-4078-98E5-3199DCCA9FAD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F62EA-C7B0-4703-A395-297564C5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50" y="834453"/>
            <a:ext cx="3896643" cy="25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6EE0FE4-F483-403F-B332-681548D8B84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5" cy="45812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Это скучно</a:t>
            </a:r>
            <a:r>
              <a:rPr lang="en-US" dirty="0"/>
              <a:t>, </a:t>
            </a:r>
            <a:r>
              <a:rPr lang="ru-RU" dirty="0"/>
              <a:t>поэтому авторы решили купить </a:t>
            </a:r>
            <a:br>
              <a:rPr lang="ru-RU" dirty="0"/>
            </a:br>
            <a:r>
              <a:rPr lang="ru-RU" dirty="0"/>
              <a:t>на рынке мёртвого лосося и просканировать его мозг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0DF9A3-7D68-4E6B-9F96-D1A406DC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836712"/>
            <a:ext cx="3891753" cy="2577655"/>
          </a:xfrm>
          <a:prstGeom prst="rect">
            <a:avLst/>
          </a:prstGeom>
        </p:spPr>
      </p:pic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682972D-8CDF-4424-8231-F31A9E089A5A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237A261A-7505-4D21-A373-52A22E9A1BE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5" cy="45812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Это скучно</a:t>
            </a:r>
            <a:r>
              <a:rPr lang="en-US" dirty="0"/>
              <a:t>, </a:t>
            </a:r>
            <a:r>
              <a:rPr lang="ru-RU" dirty="0"/>
              <a:t>поэтому авторы решили купить </a:t>
            </a:r>
            <a:br>
              <a:rPr lang="ru-RU" dirty="0"/>
            </a:br>
            <a:r>
              <a:rPr lang="ru-RU" dirty="0"/>
              <a:t>на рынке мёртвого лосося и просканировать его мозг</a:t>
            </a:r>
          </a:p>
          <a:p>
            <a:r>
              <a:rPr lang="ru-RU" dirty="0"/>
              <a:t>Лососю показывали фотографии людей </a:t>
            </a:r>
            <a:br>
              <a:rPr lang="ru-RU" dirty="0"/>
            </a:br>
            <a:r>
              <a:rPr lang="ru-RU" dirty="0"/>
              <a:t>и </a:t>
            </a:r>
            <a:r>
              <a:rPr lang="ru-RU" dirty="0" smtClean="0"/>
              <a:t>проверяли, </a:t>
            </a:r>
            <a:r>
              <a:rPr lang="ru-RU" dirty="0"/>
              <a:t>есть ли у </a:t>
            </a:r>
            <a:br>
              <a:rPr lang="ru-RU" dirty="0"/>
            </a:br>
            <a:r>
              <a:rPr lang="ru-RU" dirty="0"/>
              <a:t>него в мозгу активность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E37BB1-304D-4B6B-92BB-3326C7FE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836712"/>
            <a:ext cx="3891753" cy="2577655"/>
          </a:xfrm>
          <a:prstGeom prst="rect">
            <a:avLst/>
          </a:prstGeom>
        </p:spPr>
      </p:pic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3D1B5EF-9128-4D85-873D-B3FF5960890C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5" cy="45812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Это скучно</a:t>
            </a:r>
            <a:r>
              <a:rPr lang="en-US" dirty="0"/>
              <a:t>, </a:t>
            </a:r>
            <a:r>
              <a:rPr lang="ru-RU" dirty="0"/>
              <a:t>поэтому авторы решили купить </a:t>
            </a:r>
            <a:br>
              <a:rPr lang="ru-RU" dirty="0"/>
            </a:br>
            <a:r>
              <a:rPr lang="ru-RU" dirty="0"/>
              <a:t>на рынке мёртвого лосося и просканировать его мозг</a:t>
            </a:r>
          </a:p>
          <a:p>
            <a:r>
              <a:rPr lang="ru-RU" dirty="0"/>
              <a:t>Лососю показывали фотографии людей </a:t>
            </a:r>
            <a:br>
              <a:rPr lang="ru-RU" dirty="0"/>
            </a:br>
            <a:r>
              <a:rPr lang="ru-RU" dirty="0"/>
              <a:t>и </a:t>
            </a:r>
            <a:r>
              <a:rPr lang="ru-RU" dirty="0" smtClean="0"/>
              <a:t>проверяли, </a:t>
            </a:r>
            <a:r>
              <a:rPr lang="ru-RU" dirty="0"/>
              <a:t>есть ли у </a:t>
            </a:r>
            <a:br>
              <a:rPr lang="ru-RU" dirty="0"/>
            </a:br>
            <a:r>
              <a:rPr lang="ru-RU" dirty="0"/>
              <a:t>него в мозгу активность</a:t>
            </a:r>
          </a:p>
          <a:p>
            <a:r>
              <a:rPr lang="ru-RU" dirty="0"/>
              <a:t>Оказалось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что активность есть 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19286C-6C0D-4F46-8E77-093AEB32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836712"/>
            <a:ext cx="3891753" cy="257765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536F31-C1AE-45A5-B1C1-4A566DDE5D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История о зомби-лососе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830C461-EB80-43FC-846E-08B81BEB2E2C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1DEF31FB-7A02-4BE6-8174-CFA52BEA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05BAC93-DAAE-4B3C-8419-6FA9DF612CFF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05BAC93-DAAE-4B3C-8419-6FA9DF61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EFBF808-E07C-4EDF-BF25-0808FCF809F9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25" name="Скругленный прямоугольник 65">
            <a:extLst>
              <a:ext uri="{FF2B5EF4-FFF2-40B4-BE49-F238E27FC236}">
                <a16:creationId xmlns:a16="http://schemas.microsoft.com/office/drawing/2014/main" id="{CD64CC87-01F0-4C7B-96E4-4B06F3BCF411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264165C-1EB9-4FD5-B20F-FD4DEB7636FC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FF4D494-612B-4C26-B271-645B5F7F9490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Улыбающееся лицо 27">
            <a:extLst>
              <a:ext uri="{FF2B5EF4-FFF2-40B4-BE49-F238E27FC236}">
                <a16:creationId xmlns:a16="http://schemas.microsoft.com/office/drawing/2014/main" id="{20DF9265-4720-4E28-81D9-9F362C41037A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29" name="Улыбающееся лицо 28">
            <a:extLst>
              <a:ext uri="{FF2B5EF4-FFF2-40B4-BE49-F238E27FC236}">
                <a16:creationId xmlns:a16="http://schemas.microsoft.com/office/drawing/2014/main" id="{F8DA3093-A6BA-446F-8BAE-A6FA68094167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77D829C-6218-453E-896D-6202A7046D16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77D829C-6218-453E-896D-6202A7046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DEECD4-A43D-44F1-B696-640DF8B007BD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DEECD4-A43D-44F1-B696-640DF8B0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5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E47C981-3100-4318-975C-AACEE6AACE1C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0FA88A9-B628-426A-8D10-27EF8E5E5D7C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3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628A782-5B4A-4927-A78F-C3E402A7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32726A6-2FF7-4641-9EF0-D7528C18845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Аппарат МРТ возвращает много данных</a:t>
            </a: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ED4A75F-9D12-481A-8FDF-7D5D0DDF9624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F7D001E-DBDD-4DA1-8990-B5AE48ED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6B523E4F-68C9-4387-953C-DA29BF8D2AA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Аппарат МРТ возвращает много данных</a:t>
            </a:r>
          </a:p>
          <a:p>
            <a:r>
              <a:rPr lang="ru-RU" dirty="0"/>
              <a:t>Чтобы убедиться</a:t>
            </a:r>
            <a:r>
              <a:rPr lang="en-US" dirty="0"/>
              <a:t>, </a:t>
            </a:r>
            <a:r>
              <a:rPr lang="ru-RU" dirty="0"/>
              <a:t>что в мозгу нет реакции</a:t>
            </a:r>
            <a:r>
              <a:rPr lang="en-US" dirty="0"/>
              <a:t>, </a:t>
            </a:r>
            <a:r>
              <a:rPr lang="ru-RU" dirty="0"/>
              <a:t>надо проверить много гипотез об отсутствии активности на каждом маленьком участке мозга</a:t>
            </a:r>
            <a:endParaRPr lang="en-US" dirty="0"/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EA80D52-0943-48AD-86B1-5BE13BBACB28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Аппарат МРТ возвращает много данных</a:t>
            </a:r>
          </a:p>
          <a:p>
            <a:r>
              <a:rPr lang="ru-RU" dirty="0"/>
              <a:t>Чтобы убедиться</a:t>
            </a:r>
            <a:r>
              <a:rPr lang="en-US" dirty="0"/>
              <a:t>, </a:t>
            </a:r>
            <a:r>
              <a:rPr lang="ru-RU" dirty="0"/>
              <a:t>что в мозгу нет реакции</a:t>
            </a:r>
            <a:r>
              <a:rPr lang="en-US" dirty="0"/>
              <a:t>, </a:t>
            </a:r>
            <a:r>
              <a:rPr lang="ru-RU" dirty="0"/>
              <a:t>надо проверить много гипотез об отсутствии активности на каждом маленьком участке мозга</a:t>
            </a:r>
            <a:endParaRPr lang="en-US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4D8B212-37FE-5F4A-92B2-081F85073FA6}"/>
              </a:ext>
            </a:extLst>
          </p:cNvPr>
          <p:cNvSpPr/>
          <p:nvPr/>
        </p:nvSpPr>
        <p:spPr>
          <a:xfrm>
            <a:off x="755576" y="2677406"/>
            <a:ext cx="7632848" cy="260071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BD12-24A6-8A48-8B70-68FF96298147}"/>
              </a:ext>
            </a:extLst>
          </p:cNvPr>
          <p:cNvSpPr txBox="1"/>
          <p:nvPr/>
        </p:nvSpPr>
        <p:spPr>
          <a:xfrm>
            <a:off x="1217532" y="2852936"/>
            <a:ext cx="6684360" cy="2142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Проблема множественного тестирования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algn="ctr"/>
            <a:r>
              <a:rPr lang="ru-RU" sz="2400" dirty="0">
                <a:solidFill>
                  <a:srgbClr val="373737"/>
                </a:solidFill>
              </a:rPr>
              <a:t>если мы проверяем несколько гипотез подряд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уровень значимости выходит из-под контроля</a:t>
            </a:r>
            <a:endParaRPr lang="en-US" sz="2400" dirty="0">
              <a:solidFill>
                <a:srgbClr val="373737"/>
              </a:solidFill>
            </a:endParaRPr>
          </a:p>
          <a:p>
            <a:pPr algn="ctr"/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  <a:p>
            <a:pPr algn="ctr"/>
            <a:r>
              <a:rPr lang="ru-RU" sz="2400" dirty="0">
                <a:solidFill>
                  <a:srgbClr val="373737"/>
                </a:solidFill>
                <a:latin typeface="Myriad Pro" panose="020B0503030403020204"/>
              </a:rPr>
              <a:t>Мы начинаем чаще отвергать верные гипотезы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/>
              </a:rPr>
              <a:t> чем нам хотелось бы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52185CF-4B90-428C-A68E-8EFCA59FBDDE}"/>
              </a:ext>
            </a:extLst>
          </p:cNvPr>
          <p:cNvSpPr txBox="1"/>
          <p:nvPr/>
        </p:nvSpPr>
        <p:spPr>
          <a:xfrm>
            <a:off x="611560" y="5827330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http://prefrontal.org/files/posters/Bennett-Salmon-2009.pdf</a:t>
            </a:r>
          </a:p>
          <a:p>
            <a:pPr>
              <a:buClr>
                <a:srgbClr val="28516A"/>
              </a:buClr>
            </a:pPr>
            <a:r>
              <a:rPr lang="en" sz="1800" spc="30" dirty="0">
                <a:solidFill>
                  <a:srgbClr val="28516A"/>
                </a:solidFill>
              </a:rPr>
              <a:t>https://habr.com/ru/company/ods/blog/325416/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E460D97-3702-46CA-8401-899DB6CD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История о зомби-лососе</a:t>
            </a:r>
          </a:p>
        </p:txBody>
      </p:sp>
    </p:spTree>
    <p:extLst>
      <p:ext uri="{BB962C8B-B14F-4D97-AF65-F5344CB8AC3E}">
        <p14:creationId xmlns:p14="http://schemas.microsoft.com/office/powerpoint/2010/main" val="31504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5339F1C7-AF1A-45CA-9BAE-17196C455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5339F1C7-AF1A-45CA-9BAE-17196C45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84AD00-4E21-477C-9CE4-8D57BD391D43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5C705F-F98C-4095-AAA9-3E80DE9EA0EF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5C705F-F98C-4095-AAA9-3E80DE9EA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5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5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5D2F6C06-614B-4AA4-AC49-3DE2A0F0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5D2F6C06-614B-4AA4-AC49-3DE2A0F0A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3B7B037-AB03-4F41-AD23-A308B84DAA12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8076C47-17B5-44C7-AC02-427FEEC4DB53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DF1BF80-2602-448D-8CB6-40E9818CC9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BDF1BF80-2602-448D-8CB6-40E9818C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CBF1D42-887B-4522-AB9B-F67130DAB46E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CBF1D42-887B-4522-AB9B-F67130DA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6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8FFE53B-BFF1-4247-A549-6CAAE453C4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B8FFE53B-BFF1-4247-A549-6CAAE453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E9B74E3-6E0E-4C5C-BF66-46150D6DB056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BA2C97-5137-4591-AE0A-3F4981BE26E5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3EE56E8-9FAD-4B48-A8CA-0D780CF4E5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53EE56E8-9FAD-4B48-A8CA-0D780CF4E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8EE7057-AE77-4BFF-8487-876720269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78EE7057-AE77-4BFF-8487-87672026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CA86E5-6C98-4024-8DF5-0F404A852345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CA86E5-6C98-4024-8DF5-0F404A852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7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97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79BCBC-A56D-46A9-A404-DB8909C7C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79BCBC-A56D-46A9-A404-DB8909C7C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3DBDE58-620B-47E1-93F6-CB86AEE2763D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F381F3F-AEB5-4536-8C0F-4DA22B3EF5A2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6555D214-B3AF-4A3D-B40D-C6465784A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6555D214-B3AF-4A3D-B40D-C6465784A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7212959E-3D69-4912-BB00-5BD05FEF8E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7212959E-3D69-4912-BB00-5BD05FEF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437B3947-2509-42CC-9861-4811D36B6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437B3947-2509-42CC-9861-4811D36B6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8AF2B84-9099-4D41-9E6E-897ABAF3E746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8AF2B84-9099-4D41-9E6E-897ABAF3E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8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4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4C498130-E1DA-4782-B105-732D0A284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4C498130-E1DA-4782-B105-732D0A284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C29D333-FB7F-42E2-BAFE-D74F28253015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8542F4-C473-4333-9A8B-874FB6239244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A5C4DC3-4D78-487B-9B8A-5A3CABBB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BA5C4DC3-4D78-487B-9B8A-5A3CABBB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0FF0BC13-C5D5-4858-BDA4-91291B886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0FF0BC13-C5D5-4858-BDA4-91291B886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03AA9D2A-5ED6-4659-93BB-A9E8F9011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03AA9D2A-5ED6-4659-93BB-A9E8F901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4FDD22C-3199-43C4-B87B-458515789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=1 −(1 −2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D4FDD22C-3199-43C4-B87B-45851578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075E406-F2E9-47FC-8498-5E425A081D73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075E406-F2E9-47FC-8498-5E425A081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9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0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C5E0DA-F0CB-4727-85C6-F3436BD7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C5E0DA-F0CB-4727-85C6-F3436BD7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47BF77-FFBD-400A-90E4-F02DF60757E2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D4A3757F-8F9B-4D78-8829-878ADE51CE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D4A3757F-8F9B-4D78-8829-878ADE51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CFA13F4-5304-44F5-B1EE-4C77CBC5DA38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CFA13F4-5304-44F5-B1EE-4C77CBC5D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6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37C3F93-DA6E-435F-BF17-397B2B39DE65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458EF172-25EA-49AA-B415-CD0A4115F9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458EF172-25EA-49AA-B415-CD0A4115F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84FDFEE-1C90-490B-BAE2-60B43A238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Объект 5">
                <a:extLst>
                  <a:ext uri="{FF2B5EF4-FFF2-40B4-BE49-F238E27FC236}">
                    <a16:creationId xmlns:a16="http://schemas.microsoft.com/office/drawing/2014/main" id="{E84FDFEE-1C90-490B-BAE2-60B43A238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6DF29EE0-B71F-4AAA-9178-1AB6853672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6DF29EE0-B71F-4AAA-9178-1AB685367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C2F711B1-9D2C-4406-B110-1EA845323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=1 −(1 −2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C2F711B1-9D2C-4406-B110-1EA84532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7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C34107A6-2A80-4109-9DF8-CDC993DF0B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C34107A6-2A80-4109-9DF8-CDC993DF0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A3F62A-2036-407E-B3D5-3E6689E6A25D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842574C3-5C8B-4423-9CB0-30A4E02B4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842574C3-5C8B-4423-9CB0-30A4E02B4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EFA30A-F85C-4559-B892-E1F7D11CC2B3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EFA30A-F85C-4559-B892-E1F7D11CC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6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9AEC44E-A0BF-4376-A4F6-4CFD955F94CB}"/>
              </a:ext>
            </a:extLst>
          </p:cNvPr>
          <p:cNvGrpSpPr/>
          <p:nvPr/>
        </p:nvGrpSpPr>
        <p:grpSpPr>
          <a:xfrm>
            <a:off x="710178" y="4159912"/>
            <a:ext cx="6310094" cy="600164"/>
            <a:chOff x="1591540" y="4176723"/>
            <a:chExt cx="6310094" cy="600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Объект 5">
                  <a:extLst>
                    <a:ext uri="{FF2B5EF4-FFF2-40B4-BE49-F238E27FC236}">
                      <a16:creationId xmlns:a16="http://schemas.microsoft.com/office/drawing/2014/main" id="{3D9E9901-A5ED-4CF9-BC98-91E64620C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91540" y="4183348"/>
                  <a:ext cx="1252268" cy="453564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.05</m:t>
                        </m:r>
                      </m:oMath>
                    </m:oMathPara>
                  </a14:m>
                  <a:endParaRPr lang="en-US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F1143155-D18A-0649-8007-E5C1D5C07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540" y="4183348"/>
                  <a:ext cx="1252268" cy="4535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Объект 5">
                  <a:extLst>
                    <a:ext uri="{FF2B5EF4-FFF2-40B4-BE49-F238E27FC236}">
                      <a16:creationId xmlns:a16="http://schemas.microsoft.com/office/drawing/2014/main" id="{873DB65B-E67A-4EC5-B170-0CAF6936FF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743907" y="4183348"/>
                  <a:ext cx="4157727" cy="453564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=0.1 −0.025=0.075&gt;0.5</m:t>
                        </m:r>
                      </m:oMath>
                    </m:oMathPara>
                  </a14:m>
                  <a:endParaRPr lang="en-US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D4A7E60D-46DF-4F49-91F3-2CA42D67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907" y="4183348"/>
                  <a:ext cx="4157727" cy="4535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F06EE425-995C-442F-A589-7218C5D8FA1A}"/>
                    </a:ext>
                  </a:extLst>
                </p:cNvPr>
                <p:cNvSpPr/>
                <p:nvPr/>
              </p:nvSpPr>
              <p:spPr>
                <a:xfrm>
                  <a:off x="3151217" y="4176723"/>
                  <a:ext cx="313229" cy="60016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</m:oMath>
                    </m:oMathPara>
                  </a14:m>
                  <a:endParaRPr lang="en-US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87B56333-836A-9E48-940D-5003D4DB0A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217" y="4176723"/>
                  <a:ext cx="313229" cy="600164"/>
                </a:xfrm>
                <a:prstGeom prst="rect">
                  <a:avLst/>
                </a:prstGeom>
                <a:blipFill>
                  <a:blip r:embed="rId9"/>
                  <a:stretch>
                    <a:fillRect l="-23077" t="-2041" r="-5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1C2C87-3AC5-48AD-9AC9-612BF429627B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1EA8A4E3-113D-4637-9979-E649639EB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1EA8A4E3-113D-4637-9979-E649639E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754BE032-A8B5-44E5-A301-DED77043C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754BE032-A8B5-44E5-A301-DED77043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9E23689C-03D1-4CCC-96D3-BA86883438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9E23689C-03D1-4CCC-96D3-BA8688343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5">
                <a:extLst>
                  <a:ext uri="{FF2B5EF4-FFF2-40B4-BE49-F238E27FC236}">
                    <a16:creationId xmlns:a16="http://schemas.microsoft.com/office/drawing/2014/main" id="{B0DDEB0D-7E35-4D36-9668-F237BC5242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=1 −(1 −2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Объект 5">
                <a:extLst>
                  <a:ext uri="{FF2B5EF4-FFF2-40B4-BE49-F238E27FC236}">
                    <a16:creationId xmlns:a16="http://schemas.microsoft.com/office/drawing/2014/main" id="{B0DDEB0D-7E35-4D36-9668-F237BC52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1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3230D6A9-BEFA-4FBD-A3CD-032973C5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EC1E13A-FF8D-4E87-AA48-6998E4F62BAE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EC1E13A-FF8D-4E87-AA48-6998E4F62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D8C0A90-86AC-4E36-8B60-1803F7861D57}"/>
              </a:ext>
            </a:extLst>
          </p:cNvPr>
          <p:cNvCxnSpPr>
            <a:cxnSpLocks/>
          </p:cNvCxnSpPr>
          <p:nvPr/>
        </p:nvCxnSpPr>
        <p:spPr>
          <a:xfrm>
            <a:off x="3851920" y="5064858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FE0B5BC-84AD-47B0-B125-ABA7157E00A1}"/>
              </a:ext>
            </a:extLst>
          </p:cNvPr>
          <p:cNvCxnSpPr>
            <a:cxnSpLocks/>
          </p:cNvCxnSpPr>
          <p:nvPr/>
        </p:nvCxnSpPr>
        <p:spPr>
          <a:xfrm>
            <a:off x="3856346" y="3613687"/>
            <a:ext cx="1" cy="1469685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EC54DDE-7DCD-4133-8BD1-5546DF53786A}"/>
              </a:ext>
            </a:extLst>
          </p:cNvPr>
          <p:cNvSpPr/>
          <p:nvPr/>
        </p:nvSpPr>
        <p:spPr>
          <a:xfrm>
            <a:off x="4775775" y="3979231"/>
            <a:ext cx="196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</a:p>
        </p:txBody>
      </p:sp>
      <p:sp>
        <p:nvSpPr>
          <p:cNvPr id="32" name="Скругленный прямоугольник 123">
            <a:extLst>
              <a:ext uri="{FF2B5EF4-FFF2-40B4-BE49-F238E27FC236}">
                <a16:creationId xmlns:a16="http://schemas.microsoft.com/office/drawing/2014/main" id="{CD617306-C278-492A-9F24-3365122ECAFF}"/>
              </a:ext>
            </a:extLst>
          </p:cNvPr>
          <p:cNvSpPr/>
          <p:nvPr/>
        </p:nvSpPr>
        <p:spPr>
          <a:xfrm>
            <a:off x="4740366" y="4615506"/>
            <a:ext cx="2038539" cy="901998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1DD39B4-4578-455D-AA49-0F008C637C4F}"/>
              </a:ext>
            </a:extLst>
          </p:cNvPr>
          <p:cNvSpPr/>
          <p:nvPr/>
        </p:nvSpPr>
        <p:spPr>
          <a:xfrm>
            <a:off x="4755193" y="4727951"/>
            <a:ext cx="20088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Статистический</a:t>
            </a:r>
            <a:r>
              <a:rPr lang="ru-RU" dirty="0">
                <a:solidFill>
                  <a:srgbClr val="373737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тест</a:t>
            </a:r>
          </a:p>
        </p:txBody>
      </p:sp>
      <p:sp>
        <p:nvSpPr>
          <p:cNvPr id="3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A9B049D-F545-4DF5-94AD-0932281414AF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35" name="Скругленный прямоугольник 65">
            <a:extLst>
              <a:ext uri="{FF2B5EF4-FFF2-40B4-BE49-F238E27FC236}">
                <a16:creationId xmlns:a16="http://schemas.microsoft.com/office/drawing/2014/main" id="{7FB20C40-7F9A-4731-A55C-7FB569A0CD63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EF95C97-48FC-42B8-A967-95EA3F06D141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A71E3D0-9816-41F0-A909-D841EF8D019C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Улыбающееся лицо 37">
            <a:extLst>
              <a:ext uri="{FF2B5EF4-FFF2-40B4-BE49-F238E27FC236}">
                <a16:creationId xmlns:a16="http://schemas.microsoft.com/office/drawing/2014/main" id="{07BA4405-1BD9-4B99-BEFB-30A5AC98D758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39" name="Улыбающееся лицо 38">
            <a:extLst>
              <a:ext uri="{FF2B5EF4-FFF2-40B4-BE49-F238E27FC236}">
                <a16:creationId xmlns:a16="http://schemas.microsoft.com/office/drawing/2014/main" id="{843E12D5-DEAE-4A51-811F-13D913FB921A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634BD66-61F1-4E98-8834-B1AF127AF719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634BD66-61F1-4E98-8834-B1AF127AF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145007A-DAF4-4592-B037-49440712D640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145007A-DAF4-4592-B037-49440712D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5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22EEEC84-CC2F-4DD1-A57E-F20E7CAD9D1E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659AB08-74FB-4E36-941C-47019463F712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86153D6-B378-BD49-9EE8-BD2FEFBD4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86153D6-B378-BD49-9EE8-BD2FEFBD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" y="1344700"/>
                <a:ext cx="2448272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DD31E1-E8D0-6C41-AB81-84286107967A}"/>
              </a:ext>
            </a:extLst>
          </p:cNvPr>
          <p:cNvSpPr/>
          <p:nvPr/>
        </p:nvSpPr>
        <p:spPr>
          <a:xfrm>
            <a:off x="612000" y="692696"/>
            <a:ext cx="414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Проверяем две гипотезы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2C8296E9-0DFC-514A-949A-13A36CB34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2C8296E9-0DFC-514A-949A-13A36CB3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497" y="3562366"/>
                <a:ext cx="2232688" cy="426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C97DA94-98D4-8A43-B2B4-C6CC5F0EFE64}"/>
                  </a:ext>
                </a:extLst>
              </p:cNvPr>
              <p:cNvSpPr/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Каждую на уровне значимости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C97DA94-98D4-8A43-B2B4-C6CC5F0EF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692696"/>
                <a:ext cx="3960472" cy="830997"/>
              </a:xfrm>
              <a:prstGeom prst="rect">
                <a:avLst/>
              </a:prstGeom>
              <a:blipFill>
                <a:blip r:embed="rId6"/>
                <a:stretch>
                  <a:fillRect l="-2308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2823969-595C-4A10-B1FD-A293A1A6E353}"/>
              </a:ext>
            </a:extLst>
          </p:cNvPr>
          <p:cNvGrpSpPr/>
          <p:nvPr/>
        </p:nvGrpSpPr>
        <p:grpSpPr>
          <a:xfrm>
            <a:off x="710178" y="4159912"/>
            <a:ext cx="6310094" cy="600164"/>
            <a:chOff x="1591540" y="4176723"/>
            <a:chExt cx="6310094" cy="600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F1143155-D18A-0649-8007-E5C1D5C070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91540" y="4183348"/>
                  <a:ext cx="1252268" cy="453564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.05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бъект 5">
                  <a:extLst>
                    <a:ext uri="{FF2B5EF4-FFF2-40B4-BE49-F238E27FC236}">
                      <a16:creationId xmlns:a16="http://schemas.microsoft.com/office/drawing/2014/main" id="{F1143155-D18A-0649-8007-E5C1D5C07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540" y="4183348"/>
                  <a:ext cx="1252268" cy="4535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D4A7E60D-46DF-4F49-91F3-2CA42D676E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743907" y="4183348"/>
                  <a:ext cx="4157727" cy="453564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=0.1 −0.025=0.075&gt;0.5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Объект 5">
                  <a:extLst>
                    <a:ext uri="{FF2B5EF4-FFF2-40B4-BE49-F238E27FC236}">
                      <a16:creationId xmlns:a16="http://schemas.microsoft.com/office/drawing/2014/main" id="{D4A7E60D-46DF-4F49-91F3-2CA42D67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907" y="4183348"/>
                  <a:ext cx="4157727" cy="4535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87B56333-836A-9E48-940D-5003D4DB0A38}"/>
                    </a:ext>
                  </a:extLst>
                </p:cNvPr>
                <p:cNvSpPr/>
                <p:nvPr/>
              </p:nvSpPr>
              <p:spPr>
                <a:xfrm>
                  <a:off x="3151217" y="4176723"/>
                  <a:ext cx="313229" cy="60016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87B56333-836A-9E48-940D-5003D4DB0A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217" y="4176723"/>
                  <a:ext cx="313229" cy="600164"/>
                </a:xfrm>
                <a:prstGeom prst="rect">
                  <a:avLst/>
                </a:prstGeom>
                <a:blipFill>
                  <a:blip r:embed="rId9"/>
                  <a:stretch>
                    <a:fillRect l="-23077" t="-2041" r="-5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">
            <a:extLst>
              <a:ext uri="{FF2B5EF4-FFF2-40B4-BE49-F238E27FC236}">
                <a16:creationId xmlns:a16="http://schemas.microsoft.com/office/drawing/2014/main" id="{9152A9DE-2089-B443-9067-C19DC52D2578}"/>
              </a:ext>
            </a:extLst>
          </p:cNvPr>
          <p:cNvSpPr/>
          <p:nvPr/>
        </p:nvSpPr>
        <p:spPr>
          <a:xfrm>
            <a:off x="1061209" y="4917880"/>
            <a:ext cx="7021581" cy="104684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25F04A-FA77-4D76-9F35-0C1C4E041140}"/>
              </a:ext>
            </a:extLst>
          </p:cNvPr>
          <p:cNvGrpSpPr/>
          <p:nvPr/>
        </p:nvGrpSpPr>
        <p:grpSpPr>
          <a:xfrm>
            <a:off x="1328985" y="5075684"/>
            <a:ext cx="6447371" cy="731236"/>
            <a:chOff x="1220974" y="5002020"/>
            <a:chExt cx="6447371" cy="7312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531DC-A203-8B4B-9162-376498829483}"/>
                </a:ext>
              </a:extLst>
            </p:cNvPr>
            <p:cNvSpPr txBox="1"/>
            <p:nvPr/>
          </p:nvSpPr>
          <p:spPr>
            <a:xfrm>
              <a:off x="1669169" y="5002020"/>
              <a:ext cx="5999176" cy="731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dirty="0">
                  <a:solidFill>
                    <a:srgbClr val="C0504D"/>
                  </a:solidFill>
                </a:rPr>
                <a:t>Вероятность ошибки первого рода накапливается и выходит из-под контроля</a:t>
              </a: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B2DA8C45-8440-B64E-AC92-6CA9FC1E261E}"/>
                </a:ext>
              </a:extLst>
            </p:cNvPr>
            <p:cNvSpPr/>
            <p:nvPr/>
          </p:nvSpPr>
          <p:spPr>
            <a:xfrm>
              <a:off x="1220974" y="5041465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A084A7-D99C-46BD-89C0-51D40D8429DD}"/>
              </a:ext>
            </a:extLst>
          </p:cNvPr>
          <p:cNvSpPr/>
          <p:nvPr/>
        </p:nvSpPr>
        <p:spPr>
          <a:xfrm>
            <a:off x="612000" y="1944000"/>
            <a:ext cx="640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Можно ошибиться сразу в двух местах: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D5C7C05-86CC-4E1D-8CD6-2D4CAEF1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D5C7C05-86CC-4E1D-8CD6-2D4CAEF1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2602914"/>
                <a:ext cx="6204271" cy="426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F1C396D4-7155-4E47-AD60-A4C7DD90C1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не ошибиться ни в одной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F1C396D4-7155-4E47-AD60-A4C7DD90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092263"/>
                <a:ext cx="4997941" cy="378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E856447E-E807-4619-A37A-B768AAAED9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E856447E-E807-4619-A37A-B768AAAED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10" y="3092263"/>
                <a:ext cx="2070426" cy="3785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50663713-5CB3-46EB-89B8-B7AE547D1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=1 −(1 −2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50663713-5CB3-46EB-89B8-B7AE547D1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9" y="3562366"/>
                <a:ext cx="2952328" cy="426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78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E93DED1-01B1-AD43-B9C7-B9D35E15E9B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9808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Требуется протестировать несколько изменений и их кумулятивное воздействие на продуктовые метрики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97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087E1A1-F44D-4681-A86E-0761F0D021B2}"/>
              </a:ext>
            </a:extLst>
          </p:cNvPr>
          <p:cNvSpPr/>
          <p:nvPr/>
        </p:nvSpPr>
        <p:spPr>
          <a:xfrm>
            <a:off x="924790" y="723908"/>
            <a:ext cx="7294420" cy="10004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8F802-7BA8-4CB1-9BA6-139ECAE7C455}"/>
              </a:ext>
            </a:extLst>
          </p:cNvPr>
          <p:cNvSpPr txBox="1"/>
          <p:nvPr/>
        </p:nvSpPr>
        <p:spPr>
          <a:xfrm>
            <a:off x="1171951" y="842149"/>
            <a:ext cx="6972113" cy="803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показ на странице сервиса нескольких новых элементов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5525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82CCB49D-6A0A-49BF-8B88-E6C2948F921D}"/>
              </a:ext>
            </a:extLst>
          </p:cNvPr>
          <p:cNvSpPr txBox="1">
            <a:spLocks/>
          </p:cNvSpPr>
          <p:nvPr/>
        </p:nvSpPr>
        <p:spPr>
          <a:xfrm>
            <a:off x="612000" y="1844824"/>
            <a:ext cx="8352488" cy="31536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Изменения взаимосвязаны и их можно протестировать только на одном временном промежутке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696FEDF-D945-49E3-9D1A-0F5E1F333572}"/>
              </a:ext>
            </a:extLst>
          </p:cNvPr>
          <p:cNvSpPr/>
          <p:nvPr/>
        </p:nvSpPr>
        <p:spPr>
          <a:xfrm>
            <a:off x="924790" y="723908"/>
            <a:ext cx="7294420" cy="10004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EC80B-26F1-4022-976B-D084A0691BCE}"/>
              </a:ext>
            </a:extLst>
          </p:cNvPr>
          <p:cNvSpPr txBox="1"/>
          <p:nvPr/>
        </p:nvSpPr>
        <p:spPr>
          <a:xfrm>
            <a:off x="1171951" y="842149"/>
            <a:ext cx="6972113" cy="803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показ на странице сервиса нескольких новых элементов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27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6FA99E44-C265-4F27-A9A2-F7CCF1C71BA9}"/>
              </a:ext>
            </a:extLst>
          </p:cNvPr>
          <p:cNvSpPr txBox="1">
            <a:spLocks/>
          </p:cNvSpPr>
          <p:nvPr/>
        </p:nvSpPr>
        <p:spPr>
          <a:xfrm>
            <a:off x="612000" y="1844824"/>
            <a:ext cx="8352488" cy="31536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Изменения взаимосвязаны и их можно протестировать только на одном временном промежутке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такой ситуации мы сталкиваемся с множественным тестированием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0C3CC7E5-EBAD-4702-AF8F-2C525394A19B}"/>
              </a:ext>
            </a:extLst>
          </p:cNvPr>
          <p:cNvSpPr/>
          <p:nvPr/>
        </p:nvSpPr>
        <p:spPr>
          <a:xfrm>
            <a:off x="924790" y="723908"/>
            <a:ext cx="7294420" cy="10004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7692C-3809-4AA7-8734-5D5955652999}"/>
              </a:ext>
            </a:extLst>
          </p:cNvPr>
          <p:cNvSpPr txBox="1"/>
          <p:nvPr/>
        </p:nvSpPr>
        <p:spPr>
          <a:xfrm>
            <a:off x="1171951" y="842149"/>
            <a:ext cx="6972113" cy="803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показ на странице сервиса нескольких новых элементов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1818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61C6B78-692A-4BBF-9878-48857253A2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44824"/>
                <a:ext cx="8352488" cy="31536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Изменения взаимосвязаны и их можно протестировать только на одном временном промежутке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такой ситуации мы сталкиваемся с множественным тестированием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 ростом числа гипотез, вероятность получить ошибку растёт экспоненциально: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61C6B78-692A-4BBF-9878-48857253A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44824"/>
                <a:ext cx="8352488" cy="3153638"/>
              </a:xfrm>
              <a:prstGeom prst="rect">
                <a:avLst/>
              </a:prstGeom>
              <a:blipFill>
                <a:blip r:embed="rId4"/>
                <a:stretch>
                  <a:fillRect l="-948" t="-1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4D6A0BA6-EF99-459C-973D-B702F6200C3E}"/>
              </a:ext>
            </a:extLst>
          </p:cNvPr>
          <p:cNvSpPr/>
          <p:nvPr/>
        </p:nvSpPr>
        <p:spPr>
          <a:xfrm>
            <a:off x="924790" y="723908"/>
            <a:ext cx="7294420" cy="10004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D43DF-D5D4-42D0-949E-61CA3CDD2BD8}"/>
              </a:ext>
            </a:extLst>
          </p:cNvPr>
          <p:cNvSpPr txBox="1"/>
          <p:nvPr/>
        </p:nvSpPr>
        <p:spPr>
          <a:xfrm>
            <a:off x="1171951" y="842149"/>
            <a:ext cx="6972113" cy="803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показ на странице сервиса нескольких новых элементов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04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Множественная проверка гипотез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0C3387A-89AD-449E-84FC-B80B4C29B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844824"/>
                <a:ext cx="8352488" cy="31536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Изменения взаимосвязаны и их можно протестировать только на одном временном промежутке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 такой ситуации мы сталкиваемся с множественным тестированием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 ростом числа гипотез, вероятность получить ошибку растёт экспоненциально: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0C3387A-89AD-449E-84FC-B80B4C29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844824"/>
                <a:ext cx="8352488" cy="3153638"/>
              </a:xfrm>
              <a:prstGeom prst="rect">
                <a:avLst/>
              </a:prstGeom>
              <a:blipFill>
                <a:blip r:embed="rId4"/>
                <a:stretch>
                  <a:fillRect l="-948" t="-1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3F83090E-1379-4B97-AD6F-A0282E94F850}"/>
              </a:ext>
            </a:extLst>
          </p:cNvPr>
          <p:cNvSpPr/>
          <p:nvPr/>
        </p:nvSpPr>
        <p:spPr>
          <a:xfrm>
            <a:off x="924790" y="723908"/>
            <a:ext cx="7294420" cy="100045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4F1F9-9DD0-4C6F-BE04-1C7A066E5EFF}"/>
              </a:ext>
            </a:extLst>
          </p:cNvPr>
          <p:cNvSpPr txBox="1"/>
          <p:nvPr/>
        </p:nvSpPr>
        <p:spPr>
          <a:xfrm>
            <a:off x="1171951" y="842149"/>
            <a:ext cx="6972113" cy="803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показ на странице сервиса нескольких новых элементов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A2856AE8-A851-4975-9A98-26D4A58167C1}"/>
              </a:ext>
            </a:extLst>
          </p:cNvPr>
          <p:cNvSpPr/>
          <p:nvPr/>
        </p:nvSpPr>
        <p:spPr>
          <a:xfrm>
            <a:off x="924790" y="4952983"/>
            <a:ext cx="7294420" cy="708265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A355701-59A2-477C-BB3E-F2D3CE89C644}"/>
              </a:ext>
            </a:extLst>
          </p:cNvPr>
          <p:cNvGrpSpPr/>
          <p:nvPr/>
        </p:nvGrpSpPr>
        <p:grpSpPr>
          <a:xfrm>
            <a:off x="1171951" y="5110787"/>
            <a:ext cx="6894617" cy="731236"/>
            <a:chOff x="1367643" y="5075684"/>
            <a:chExt cx="6894617" cy="7312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E501B-656C-4B90-AB24-2322537DBF5F}"/>
                </a:ext>
              </a:extLst>
            </p:cNvPr>
            <p:cNvSpPr txBox="1"/>
            <p:nvPr/>
          </p:nvSpPr>
          <p:spPr>
            <a:xfrm>
              <a:off x="1815364" y="5075684"/>
              <a:ext cx="6446896" cy="731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dirty="0">
                  <a:solidFill>
                    <a:srgbClr val="C0504D"/>
                  </a:solidFill>
                </a:rPr>
                <a:t>Нужно взять уровень значимости под контроль</a:t>
              </a: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0B757E19-34B8-4A95-B2A7-33752C14E8B3}"/>
                </a:ext>
              </a:extLst>
            </p:cNvPr>
            <p:cNvSpPr/>
            <p:nvPr/>
          </p:nvSpPr>
          <p:spPr>
            <a:xfrm>
              <a:off x="1367643" y="5115129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64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1B2731-C7DF-46B8-946D-0A9621E9A1B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0E42684-072F-49C0-8B62-C881182BBC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10E42684-072F-49C0-8B62-C881182BB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1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FFB3F61-E808-4029-A09A-790789E3E74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9A53B751-10B7-4E57-8DDD-FB10D8EC7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9A53B751-10B7-4E57-8DDD-FB10D8EC7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E47DFED-A4DF-4436-9F2B-76E7F9945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каждую гипотезу из двух надо проверять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уровне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E47DFED-A4DF-4436-9F2B-76E7F994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  <a:blipFill>
                <a:blip r:embed="rId4"/>
                <a:stretch>
                  <a:fillRect l="-1038" t="-3681" b="-2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6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6B5238E0-5584-4FBB-8E0D-BC9BB0C2758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7980223-EB2E-4A3D-8F4C-2F226F9788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7980223-EB2E-4A3D-8F4C-2F226F978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77AB7D27-62E8-462B-BC58-956D8C2DE5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каждую гипотезу из двух надо проверять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уровне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77AB7D27-62E8-462B-BC58-956D8C2DE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  <a:blipFill>
                <a:blip r:embed="rId4"/>
                <a:stretch>
                  <a:fillRect l="-1038" t="-3681" b="-2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0F77328C-9EBA-4632-9FC8-70401C700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0F77328C-9EBA-4632-9FC8-70401C70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2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638FE3D2-94D7-48C0-B759-979937DD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6202EC-6B19-44D6-A94A-7299ED0F7E9E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06202EC-6B19-44D6-A94A-7299ED0F7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592140A4-5F86-4F91-895F-7CE8A70A4FA8}"/>
              </a:ext>
            </a:extLst>
          </p:cNvPr>
          <p:cNvCxnSpPr>
            <a:cxnSpLocks/>
          </p:cNvCxnSpPr>
          <p:nvPr/>
        </p:nvCxnSpPr>
        <p:spPr>
          <a:xfrm>
            <a:off x="3851920" y="5064858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16AC945-AF58-4676-B2FF-43D7EF920A82}"/>
              </a:ext>
            </a:extLst>
          </p:cNvPr>
          <p:cNvCxnSpPr>
            <a:cxnSpLocks/>
          </p:cNvCxnSpPr>
          <p:nvPr/>
        </p:nvCxnSpPr>
        <p:spPr>
          <a:xfrm>
            <a:off x="3856346" y="3613687"/>
            <a:ext cx="1" cy="1469685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E13D6E-DCDD-422A-8631-26316533FD8F}"/>
              </a:ext>
            </a:extLst>
          </p:cNvPr>
          <p:cNvSpPr/>
          <p:nvPr/>
        </p:nvSpPr>
        <p:spPr>
          <a:xfrm>
            <a:off x="4775775" y="3979231"/>
            <a:ext cx="196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</a:p>
        </p:txBody>
      </p:sp>
      <p:sp>
        <p:nvSpPr>
          <p:cNvPr id="34" name="Скругленный прямоугольник 123">
            <a:extLst>
              <a:ext uri="{FF2B5EF4-FFF2-40B4-BE49-F238E27FC236}">
                <a16:creationId xmlns:a16="http://schemas.microsoft.com/office/drawing/2014/main" id="{8BDE0ED2-3D21-48F6-A59A-34E3E71D3B69}"/>
              </a:ext>
            </a:extLst>
          </p:cNvPr>
          <p:cNvSpPr/>
          <p:nvPr/>
        </p:nvSpPr>
        <p:spPr>
          <a:xfrm>
            <a:off x="4740366" y="4615506"/>
            <a:ext cx="2038539" cy="901998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6026309-010F-4E34-A2E8-19BFA2079D6C}"/>
              </a:ext>
            </a:extLst>
          </p:cNvPr>
          <p:cNvSpPr/>
          <p:nvPr/>
        </p:nvSpPr>
        <p:spPr>
          <a:xfrm>
            <a:off x="4755193" y="4727951"/>
            <a:ext cx="20088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Статистический</a:t>
            </a:r>
            <a:r>
              <a:rPr lang="ru-RU" dirty="0">
                <a:solidFill>
                  <a:srgbClr val="373737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тест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8966C5A-FFC2-4BDC-A73D-23CCF9412A1A}"/>
              </a:ext>
            </a:extLst>
          </p:cNvPr>
          <p:cNvSpPr/>
          <p:nvPr/>
        </p:nvSpPr>
        <p:spPr>
          <a:xfrm>
            <a:off x="6981463" y="4471193"/>
            <a:ext cx="2162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 разница</a:t>
            </a:r>
            <a:endParaRPr lang="en-US" sz="2000" dirty="0">
              <a:solidFill>
                <a:srgbClr val="373737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вызвана </a:t>
            </a:r>
            <a:br>
              <a:rPr lang="ru-RU" sz="2000" dirty="0">
                <a:solidFill>
                  <a:srgbClr val="373737"/>
                </a:solidFill>
              </a:rPr>
            </a:br>
            <a:r>
              <a:rPr lang="ru-RU" sz="2000" dirty="0">
                <a:solidFill>
                  <a:srgbClr val="C0504D"/>
                </a:solidFill>
              </a:rPr>
              <a:t>шумом </a:t>
            </a:r>
            <a:r>
              <a:rPr lang="ru-RU" sz="2000" dirty="0">
                <a:solidFill>
                  <a:srgbClr val="373737"/>
                </a:solidFill>
              </a:rPr>
              <a:t>или</a:t>
            </a:r>
          </a:p>
          <a:p>
            <a:pPr algn="ctr"/>
            <a:r>
              <a:rPr lang="ru-RU" sz="2000" dirty="0">
                <a:solidFill>
                  <a:srgbClr val="416F2F"/>
                </a:solidFill>
              </a:rPr>
              <a:t>изменениями</a:t>
            </a:r>
          </a:p>
        </p:txBody>
      </p:sp>
      <p:sp>
        <p:nvSpPr>
          <p:cNvPr id="3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407F4ED-42AF-4D17-B7C2-499AFA4606A0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38" name="Скругленный прямоугольник 65">
            <a:extLst>
              <a:ext uri="{FF2B5EF4-FFF2-40B4-BE49-F238E27FC236}">
                <a16:creationId xmlns:a16="http://schemas.microsoft.com/office/drawing/2014/main" id="{576793AF-47A2-4215-B752-4689187FBDAE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5F5B28C-419E-4F54-B6D7-FCC23DE738F8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23898EA-51C2-48D4-897B-9D50B4CA3884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FDE0D5E-A017-43BC-B19E-FD376FA2160B}"/>
              </a:ext>
            </a:extLst>
          </p:cNvPr>
          <p:cNvCxnSpPr>
            <a:cxnSpLocks/>
          </p:cNvCxnSpPr>
          <p:nvPr/>
        </p:nvCxnSpPr>
        <p:spPr>
          <a:xfrm>
            <a:off x="6902477" y="506485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Улыбающееся лицо 41">
            <a:extLst>
              <a:ext uri="{FF2B5EF4-FFF2-40B4-BE49-F238E27FC236}">
                <a16:creationId xmlns:a16="http://schemas.microsoft.com/office/drawing/2014/main" id="{CD8EE12E-7FAF-4FCF-B007-4FCA05F1F527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43" name="Улыбающееся лицо 42">
            <a:extLst>
              <a:ext uri="{FF2B5EF4-FFF2-40B4-BE49-F238E27FC236}">
                <a16:creationId xmlns:a16="http://schemas.microsoft.com/office/drawing/2014/main" id="{53EA4893-0CCE-435D-8718-24F76B49F16F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E8B4EEB-C244-40F5-9040-779431478AD4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E8B4EEB-C244-40F5-9040-779431478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3BC8A654-3B01-4A53-9424-ACC2DD3A2179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3BC8A654-3B01-4A53-9424-ACC2DD3A2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5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CF152B1-C96B-4B48-9A9E-771FFE3C2CFB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5CEBDE6-C9AD-4C60-BB29-39B3B7F1E508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F04F96C0-1F7D-422C-A128-43F1B166E0B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98E8C33-BCF3-474B-9061-F2F0B1ED6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D98E8C33-BCF3-474B-9061-F2F0B1ED6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EA34D44F-6CD3-43F9-A776-F292A7AB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каждую гипотезу из двух надо проверять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уровне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EA34D44F-6CD3-43F9-A776-F292A7AB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  <a:blipFill>
                <a:blip r:embed="rId4"/>
                <a:stretch>
                  <a:fillRect l="-1038" t="-3681" b="-2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475C1FA-35EB-4A1C-8E8C-0F95FC6C3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475C1FA-35EB-4A1C-8E8C-0F95FC6C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BEEFEB03-C101-45A2-ACB5-793590112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 1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во 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BEEFEB03-C101-45A2-ACB5-793590112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6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DBE98023-E78F-4A19-8921-8A66BC3EB75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D1782A65-7373-4335-9F01-D94929035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D1782A65-7373-4335-9F01-D94929035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15CC9DA-2B6F-45FA-A9A3-B6F1C97C9D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каждую гипотезу из двух надо проверять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уровне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15CC9DA-2B6F-45FA-A9A3-B6F1C97C9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  <a:blipFill>
                <a:blip r:embed="rId4"/>
                <a:stretch>
                  <a:fillRect l="-1038" t="-3681" b="-2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53EC41E-A59A-4FB8-B34A-E64681096B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53EC41E-A59A-4FB8-B34A-E6468109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5FECF152-1E80-4C6D-90DA-2A6E66B67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во 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5FECF152-1E80-4C6D-90DA-2A6E66B6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FEDC521-8E24-4C0A-B112-59EA7A56F0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3810055"/>
                <a:ext cx="2003065" cy="64716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4FEDC521-8E24-4C0A-B112-59EA7A56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810055"/>
                <a:ext cx="2003065" cy="6471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7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122BE2C0-3E6E-BD43-A0C6-FFCFFE361C7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85553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как-то скорректировать исходный уровень значимости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этом помогает неравенство </a:t>
            </a:r>
            <a:r>
              <a:rPr lang="ru-RU" sz="2400" dirty="0" err="1">
                <a:solidFill>
                  <a:srgbClr val="373737"/>
                </a:solidFill>
              </a:rPr>
              <a:t>Бонферрони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F13AE28F-3823-481B-BDCF-712EE36E8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F13AE28F-3823-481B-BDCF-712EE36E8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620393"/>
                <a:ext cx="33843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1CE04BB-ADBA-4049-B6D8-CEAB89EE4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каждую гипотезу из двух надо проверять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 уровне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значимости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1CE04BB-ADBA-4049-B6D8-CEAB89EE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60000"/>
                <a:ext cx="7632848" cy="992670"/>
              </a:xfrm>
              <a:prstGeom prst="rect">
                <a:avLst/>
              </a:prstGeom>
              <a:blipFill>
                <a:blip r:embed="rId4"/>
                <a:stretch>
                  <a:fillRect l="-1038" t="-3681" b="-2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0A71CBA-315C-436F-9AE3-9D7C7091C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ошибочно отвергнуть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хотя бы одну из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0A71CBA-315C-436F-9AE3-9D7C7091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283171"/>
                <a:ext cx="6840760" cy="377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1112BFC-C67C-4DE0-8C55-2E2FAE0ED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ош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во 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1112BFC-C67C-4DE0-8C55-2E2FAE0E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3918676"/>
                <a:ext cx="3634122" cy="377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A1AD9F3-60D7-4F92-A85D-68CA1E02D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3810055"/>
                <a:ext cx="2003065" cy="64716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A1AD9F3-60D7-4F92-A85D-68CA1E02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810055"/>
                <a:ext cx="2003065" cy="6471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60048C7-468C-4FC5-8252-6F51BE09BE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536000"/>
                <a:ext cx="8064456" cy="10067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гипотез 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берём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уровень значимости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для каждой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60048C7-468C-4FC5-8252-6F51BE09B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536000"/>
                <a:ext cx="8064456" cy="1006705"/>
              </a:xfrm>
              <a:prstGeom prst="rect">
                <a:avLst/>
              </a:prstGeom>
              <a:blipFill>
                <a:blip r:embed="rId8"/>
                <a:stretch>
                  <a:fillRect l="-983" r="-16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4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23E019-1893-435C-88CA-574A3618262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35728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Из-за коррекции уровня значимости возникают проблемы с мощностью тестов</a:t>
            </a:r>
          </a:p>
        </p:txBody>
      </p:sp>
    </p:spTree>
    <p:extLst>
      <p:ext uri="{BB962C8B-B14F-4D97-AF65-F5344CB8AC3E}">
        <p14:creationId xmlns:p14="http://schemas.microsoft.com/office/powerpoint/2010/main" val="36168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6DF4C5-2519-40D4-90DD-7DBF39ADCE1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35728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Из-за коррекции уровня значимости возникают проблемы с мощностью тестов</a:t>
            </a:r>
          </a:p>
          <a:p>
            <a:r>
              <a:rPr lang="ru-RU" dirty="0"/>
              <a:t>Чем больше гипотез проверяется</a:t>
            </a:r>
            <a:r>
              <a:rPr lang="en-US" dirty="0"/>
              <a:t>, </a:t>
            </a:r>
            <a:r>
              <a:rPr lang="ru-RU" dirty="0"/>
              <a:t>тем ниже шансы отклонить неверные гипотезы</a:t>
            </a:r>
          </a:p>
        </p:txBody>
      </p:sp>
    </p:spTree>
    <p:extLst>
      <p:ext uri="{BB962C8B-B14F-4D97-AF65-F5344CB8AC3E}">
        <p14:creationId xmlns:p14="http://schemas.microsoft.com/office/powerpoint/2010/main" val="38703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0D3CC7-4FBB-4F69-A582-66000E2512E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35728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Из-за коррекции уровня значимости возникают проблемы с мощностью тестов</a:t>
            </a:r>
          </a:p>
          <a:p>
            <a:r>
              <a:rPr lang="ru-RU" dirty="0"/>
              <a:t>Чем больше гипотез проверяется</a:t>
            </a:r>
            <a:r>
              <a:rPr lang="en-US" dirty="0"/>
              <a:t>, </a:t>
            </a:r>
            <a:r>
              <a:rPr lang="ru-RU" dirty="0"/>
              <a:t>тем ниже шансы отклонить неверные гипотезы</a:t>
            </a:r>
          </a:p>
          <a:p>
            <a:r>
              <a:rPr lang="ru-RU" dirty="0"/>
              <a:t>Более того</a:t>
            </a:r>
            <a:r>
              <a:rPr lang="en-US" dirty="0"/>
              <a:t>,</a:t>
            </a:r>
            <a:r>
              <a:rPr lang="ru-RU" dirty="0"/>
              <a:t> из-за презумпции нулевой гипотезы для более низкого уровня значимости нам нужно собрать большее число наблюдений</a:t>
            </a:r>
            <a:r>
              <a:rPr lang="en-US" dirty="0"/>
              <a:t>, </a:t>
            </a:r>
            <a:r>
              <a:rPr lang="ru-RU" dirty="0"/>
              <a:t>чтобы зафиксировать значимое отклонение от нулевой гипотезы</a:t>
            </a:r>
          </a:p>
        </p:txBody>
      </p:sp>
    </p:spTree>
    <p:extLst>
      <p:ext uri="{BB962C8B-B14F-4D97-AF65-F5344CB8AC3E}">
        <p14:creationId xmlns:p14="http://schemas.microsoft.com/office/powerpoint/2010/main" val="26870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Неравенство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Бонферрони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7FE542-A25D-6445-936B-79F85681EA53}"/>
              </a:ext>
            </a:extLst>
          </p:cNvPr>
          <p:cNvSpPr txBox="1">
            <a:spLocks/>
          </p:cNvSpPr>
          <p:nvPr/>
        </p:nvSpPr>
        <p:spPr>
          <a:xfrm>
            <a:off x="2627784" y="2492896"/>
            <a:ext cx="3528392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5B24027-E4EE-9D49-8361-E8E89C7837D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35728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Из-за коррекции уровня значимости возникают проблемы с мощностью тестов</a:t>
            </a:r>
          </a:p>
          <a:p>
            <a:r>
              <a:rPr lang="ru-RU" dirty="0"/>
              <a:t>Чем больше гипотез проверяется</a:t>
            </a:r>
            <a:r>
              <a:rPr lang="en-US" dirty="0"/>
              <a:t>, </a:t>
            </a:r>
            <a:r>
              <a:rPr lang="ru-RU" dirty="0"/>
              <a:t>тем ниже шансы отклонить неверные гипотезы</a:t>
            </a:r>
          </a:p>
          <a:p>
            <a:r>
              <a:rPr lang="ru-RU" dirty="0"/>
              <a:t>Более того</a:t>
            </a:r>
            <a:r>
              <a:rPr lang="en-US" dirty="0"/>
              <a:t>,</a:t>
            </a:r>
            <a:r>
              <a:rPr lang="ru-RU" dirty="0"/>
              <a:t> из-за презумпции нулевой гипотезы для более низкого уровня значимости нам нужно собрать большее число наблюдений</a:t>
            </a:r>
            <a:r>
              <a:rPr lang="en-US" dirty="0"/>
              <a:t>, </a:t>
            </a:r>
            <a:r>
              <a:rPr lang="ru-RU" dirty="0"/>
              <a:t>чтобы зафиксировать значимое отклонение от нулевой гипотезы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F3076F63-CB54-E146-8743-A484EA3CF46F}"/>
              </a:ext>
            </a:extLst>
          </p:cNvPr>
          <p:cNvSpPr/>
          <p:nvPr/>
        </p:nvSpPr>
        <p:spPr>
          <a:xfrm>
            <a:off x="2105726" y="4419770"/>
            <a:ext cx="4932548" cy="102211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CEF180-113C-A84D-AD49-2D7E9639AF2B}"/>
                  </a:ext>
                </a:extLst>
              </p:cNvPr>
              <p:cNvSpPr txBox="1"/>
              <p:nvPr/>
            </p:nvSpPr>
            <p:spPr>
              <a:xfrm>
                <a:off x="2483768" y="4537039"/>
                <a:ext cx="4248472" cy="787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процедуру надо улучшить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400" i="1" dirty="0">
                  <a:solidFill>
                    <a:srgbClr val="C0504D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чтобы мощность стала выше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CEF180-113C-A84D-AD49-2D7E9639A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537039"/>
                <a:ext cx="4248472" cy="787578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Матрица ошибок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F7FE968-B4C6-DC45-B9BC-C112582C67E7}"/>
              </a:ext>
            </a:extLst>
          </p:cNvPr>
          <p:cNvSpPr txBox="1">
            <a:spLocks/>
          </p:cNvSpPr>
          <p:nvPr/>
        </p:nvSpPr>
        <p:spPr>
          <a:xfrm>
            <a:off x="3203848" y="3043980"/>
            <a:ext cx="2736304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645024"/>
                <a:ext cx="7776864" cy="188765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Неверно отклонили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неверно не отклонили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 практике пытаются контролировать обобщения ошибки первого рода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например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:r>
                  <a:rPr lang="en-US" sz="2400" dirty="0">
                    <a:solidFill>
                      <a:srgbClr val="28516A"/>
                    </a:solidFill>
                  </a:rPr>
                  <a:t>FWER</a:t>
                </a:r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</a:rPr>
                  <a:t>FDR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645024"/>
                <a:ext cx="7776864" cy="1887650"/>
              </a:xfrm>
              <a:prstGeom prst="rect">
                <a:avLst/>
              </a:prstGeom>
              <a:blipFill>
                <a:blip r:embed="rId3"/>
                <a:stretch>
                  <a:fillRect l="-1019" t="-2258" r="-470" b="-19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D300F06-956C-4AA1-B7F0-0F0D14EFE8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Рассмотрим случай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мы проверяем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 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D300F06-956C-4AA1-B7F0-0F0D14EF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  <a:blipFill>
                <a:blip r:embed="rId4"/>
                <a:stretch>
                  <a:fillRect l="-1139" t="-10145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AEB5C9A-C4C2-47DE-80E9-7DCE402331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931041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2400" dirty="0" smtClean="0">
                                        <a:solidFill>
                                          <a:srgbClr val="28516A"/>
                                        </a:solidFill>
                                      </a:rPr>
                                      <m:t>неверн</m:t>
                                    </m:r>
                                    <m:r>
                                      <a:rPr lang="ru-RU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отвергнутых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отвергнутых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FAEB5C9A-C4C2-47DE-80E9-7DCE402331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931041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r="-112102" b="-2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r="-860" b="-20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877" r="-12832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00877" r="-11210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00877" r="-860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9130" r="-128324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99130" r="-112102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99130" r="-860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02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Family-Wise Error Rate (FWER)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F7FE968-B4C6-DC45-B9BC-C112582C67E7}"/>
              </a:ext>
            </a:extLst>
          </p:cNvPr>
          <p:cNvSpPr txBox="1">
            <a:spLocks/>
          </p:cNvSpPr>
          <p:nvPr/>
        </p:nvSpPr>
        <p:spPr>
          <a:xfrm>
            <a:off x="3203848" y="3043980"/>
            <a:ext cx="2736304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645024"/>
                <a:ext cx="8352928" cy="192427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Групповая вероятность ошибки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 FWER (Family-Wise Error Rate)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это вероятность совершить хотя бы одну ошибку первого рода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𝐹𝑊𝐸𝑅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45024"/>
                <a:ext cx="8352928" cy="1924278"/>
              </a:xfrm>
              <a:prstGeom prst="rect">
                <a:avLst/>
              </a:prstGeom>
              <a:blipFill>
                <a:blip r:embed="rId3"/>
                <a:stretch>
                  <a:fillRect l="-1094" t="-2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78CBDAD-5CB8-481E-AE59-2E9A11C00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Рассмотрим случай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мы проверяем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 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78CBDAD-5CB8-481E-AE59-2E9A11C0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  <a:blipFill>
                <a:blip r:embed="rId4"/>
                <a:stretch>
                  <a:fillRect l="-1139" t="-10145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A765C44B-1801-4A3A-9CD0-B98602EC9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793976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2400" dirty="0" smtClean="0">
                                        <a:solidFill>
                                          <a:srgbClr val="28516A"/>
                                        </a:solidFill>
                                      </a:rPr>
                                      <m:t>неверн</m:t>
                                    </m:r>
                                    <m:r>
                                      <a:rPr lang="ru-RU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отвергнутых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отвергнутых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A765C44B-1801-4A3A-9CD0-B98602EC9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793976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r="-112102" b="-2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r="-860" b="-20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877" r="-12832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00877" r="-11210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00877" r="-860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9130" r="-128324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99130" r="-112102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99130" r="-860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43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False Discovery Rate (FDR)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8488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F7FE968-B4C6-DC45-B9BC-C112582C67E7}"/>
              </a:ext>
            </a:extLst>
          </p:cNvPr>
          <p:cNvSpPr txBox="1">
            <a:spLocks/>
          </p:cNvSpPr>
          <p:nvPr/>
        </p:nvSpPr>
        <p:spPr>
          <a:xfrm>
            <a:off x="3203848" y="3043980"/>
            <a:ext cx="2736304" cy="478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645024"/>
                <a:ext cx="8352928" cy="231801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Ожидаемая доля ложны отклонения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 FDR (False Discovery Rate)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математическое ожидание числа ошибок первого рода к общему числу отклонений нулевой гипотезы</a:t>
                </a:r>
                <a:endParaRPr lang="ru-RU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𝐹𝐷𝑅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2117CC5-62C7-F64E-ABAE-969BDCA4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45024"/>
                <a:ext cx="8352928" cy="2318012"/>
              </a:xfrm>
              <a:prstGeom prst="rect">
                <a:avLst/>
              </a:prstGeom>
              <a:blipFill>
                <a:blip r:embed="rId3"/>
                <a:stretch>
                  <a:fillRect l="-1094" t="-1842" r="-16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F5648AC3-D647-4089-849A-F40CF0180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Рассмотрим случай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когда мы проверяем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гипотез </a:t>
                </a: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F5648AC3-D647-4089-849A-F40CF0180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86470"/>
                <a:ext cx="8028892" cy="421633"/>
              </a:xfrm>
              <a:prstGeom prst="rect">
                <a:avLst/>
              </a:prstGeom>
              <a:blipFill>
                <a:blip r:embed="rId4"/>
                <a:stretch>
                  <a:fillRect l="-1139" t="-10145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0103F6B-073B-4C4F-A2EE-581A25BF8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9922798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2400" dirty="0" smtClean="0">
                                        <a:solidFill>
                                          <a:srgbClr val="28516A"/>
                                        </a:solidFill>
                                      </a:rPr>
                                      <m:t>неверн</m:t>
                                    </m:r>
                                    <m:r>
                                      <a:rPr lang="ru-RU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отвергнутых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отвергнутых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E0103F6B-073B-4C4F-A2EE-581A25BF8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9922798"/>
                  </p:ext>
                </p:extLst>
              </p:nvPr>
            </p:nvGraphicFramePr>
            <p:xfrm>
              <a:off x="899592" y="1340769"/>
              <a:ext cx="7200800" cy="20882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6132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911964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2127509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696077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r="-112102" b="-2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r="-860" b="-20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877" r="-128324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00877" r="-11210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00877" r="-860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6960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9130" r="-128324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87" t="-199130" r="-112102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682" t="-199130" r="-860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57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B348DC99-0726-4155-92DC-F6582DD8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8E9E8AEA-D356-4E70-ADE2-7592BE521E37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8E9E8AEA-D356-4E70-ADE2-7592BE521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AE10ED1-CD27-43AD-8C05-002E981B6709}"/>
              </a:ext>
            </a:extLst>
          </p:cNvPr>
          <p:cNvCxnSpPr>
            <a:cxnSpLocks/>
          </p:cNvCxnSpPr>
          <p:nvPr/>
        </p:nvCxnSpPr>
        <p:spPr>
          <a:xfrm>
            <a:off x="3851920" y="1777074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D5C2E1A0-3536-4BC7-A1E6-8B586539D17C}"/>
              </a:ext>
            </a:extLst>
          </p:cNvPr>
          <p:cNvCxnSpPr>
            <a:cxnSpLocks/>
          </p:cNvCxnSpPr>
          <p:nvPr/>
        </p:nvCxnSpPr>
        <p:spPr>
          <a:xfrm>
            <a:off x="3851920" y="5064858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9A9F124-5320-4E19-8943-45D39F4FD5A4}"/>
              </a:ext>
            </a:extLst>
          </p:cNvPr>
          <p:cNvCxnSpPr>
            <a:cxnSpLocks/>
          </p:cNvCxnSpPr>
          <p:nvPr/>
        </p:nvCxnSpPr>
        <p:spPr>
          <a:xfrm>
            <a:off x="3855439" y="1774429"/>
            <a:ext cx="0" cy="1183529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38D0312-456F-4F89-BE82-D274D7D00157}"/>
              </a:ext>
            </a:extLst>
          </p:cNvPr>
          <p:cNvCxnSpPr>
            <a:cxnSpLocks/>
          </p:cNvCxnSpPr>
          <p:nvPr/>
        </p:nvCxnSpPr>
        <p:spPr>
          <a:xfrm>
            <a:off x="3856346" y="3613687"/>
            <a:ext cx="1" cy="1469685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66A7C5B-54BE-4D40-9B57-6DB18D920FCF}"/>
              </a:ext>
            </a:extLst>
          </p:cNvPr>
          <p:cNvSpPr/>
          <p:nvPr/>
        </p:nvSpPr>
        <p:spPr>
          <a:xfrm>
            <a:off x="4440203" y="69237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Существенность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AD21DD-F9DF-4334-84BD-7BB51F71AFC3}"/>
              </a:ext>
            </a:extLst>
          </p:cNvPr>
          <p:cNvSpPr/>
          <p:nvPr/>
        </p:nvSpPr>
        <p:spPr>
          <a:xfrm>
            <a:off x="4775775" y="3979231"/>
            <a:ext cx="196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</a:p>
        </p:txBody>
      </p:sp>
      <p:sp>
        <p:nvSpPr>
          <p:cNvPr id="43" name="Скругленный прямоугольник 123">
            <a:extLst>
              <a:ext uri="{FF2B5EF4-FFF2-40B4-BE49-F238E27FC236}">
                <a16:creationId xmlns:a16="http://schemas.microsoft.com/office/drawing/2014/main" id="{62B40AE9-0735-475C-B8F9-AF0B0A7FB776}"/>
              </a:ext>
            </a:extLst>
          </p:cNvPr>
          <p:cNvSpPr/>
          <p:nvPr/>
        </p:nvSpPr>
        <p:spPr>
          <a:xfrm>
            <a:off x="4740366" y="4615506"/>
            <a:ext cx="2038539" cy="901998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95E71BBC-4C7A-4131-AFF7-263588366490}"/>
              </a:ext>
            </a:extLst>
          </p:cNvPr>
          <p:cNvSpPr/>
          <p:nvPr/>
        </p:nvSpPr>
        <p:spPr>
          <a:xfrm>
            <a:off x="4755193" y="4727951"/>
            <a:ext cx="20088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Статистический</a:t>
            </a:r>
            <a:r>
              <a:rPr lang="ru-RU" dirty="0">
                <a:solidFill>
                  <a:srgbClr val="373737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тест</a:t>
            </a:r>
          </a:p>
        </p:txBody>
      </p:sp>
      <p:sp>
        <p:nvSpPr>
          <p:cNvPr id="45" name="Скругленный прямоугольник 150">
            <a:extLst>
              <a:ext uri="{FF2B5EF4-FFF2-40B4-BE49-F238E27FC236}">
                <a16:creationId xmlns:a16="http://schemas.microsoft.com/office/drawing/2014/main" id="{2E8536D4-63E8-4670-9BA0-FAE6AC270D00}"/>
              </a:ext>
            </a:extLst>
          </p:cNvPr>
          <p:cNvSpPr/>
          <p:nvPr/>
        </p:nvSpPr>
        <p:spPr>
          <a:xfrm>
            <a:off x="4911277" y="1325655"/>
            <a:ext cx="169671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91C6EB3-D5CB-4808-B247-90386058F804}"/>
                  </a:ext>
                </a:extLst>
              </p:cNvPr>
              <p:cNvSpPr/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91C6EB3-D5CB-4808-B247-90386058F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  <a:blipFill>
                <a:blip r:embed="rId4"/>
                <a:stretch>
                  <a:fillRect l="-4348" r="-3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8F027BB-C0B2-4969-A6E6-260D9277B35E}"/>
              </a:ext>
            </a:extLst>
          </p:cNvPr>
          <p:cNvSpPr/>
          <p:nvPr/>
        </p:nvSpPr>
        <p:spPr>
          <a:xfrm>
            <a:off x="6981463" y="4471193"/>
            <a:ext cx="2162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 разница</a:t>
            </a:r>
            <a:endParaRPr lang="en-US" sz="2000" dirty="0">
              <a:solidFill>
                <a:srgbClr val="373737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вызвана </a:t>
            </a:r>
            <a:br>
              <a:rPr lang="ru-RU" sz="2000" dirty="0">
                <a:solidFill>
                  <a:srgbClr val="373737"/>
                </a:solidFill>
              </a:rPr>
            </a:br>
            <a:r>
              <a:rPr lang="ru-RU" sz="2000" dirty="0">
                <a:solidFill>
                  <a:srgbClr val="C0504D"/>
                </a:solidFill>
              </a:rPr>
              <a:t>шумом </a:t>
            </a:r>
            <a:r>
              <a:rPr lang="ru-RU" sz="2000" dirty="0">
                <a:solidFill>
                  <a:srgbClr val="373737"/>
                </a:solidFill>
              </a:rPr>
              <a:t>или</a:t>
            </a:r>
          </a:p>
          <a:p>
            <a:pPr algn="ctr"/>
            <a:r>
              <a:rPr lang="ru-RU" sz="2000" dirty="0">
                <a:solidFill>
                  <a:srgbClr val="416F2F"/>
                </a:solidFill>
              </a:rPr>
              <a:t>изменениями</a:t>
            </a:r>
          </a:p>
        </p:txBody>
      </p:sp>
      <p:sp>
        <p:nvSpPr>
          <p:cNvPr id="5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96422DC-6580-43FE-AB48-26012F49A794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52" name="Скругленный прямоугольник 65">
            <a:extLst>
              <a:ext uri="{FF2B5EF4-FFF2-40B4-BE49-F238E27FC236}">
                <a16:creationId xmlns:a16="http://schemas.microsoft.com/office/drawing/2014/main" id="{84B54638-9515-4878-9BDE-2BD5AAF57CA4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9220156-E6AE-4BA3-BC53-9ABDD8CB7874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391C7BA4-A561-42A7-AA67-A3463D3816DE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6EF51D3-3F29-40BB-AC48-17858FD00D5C}"/>
              </a:ext>
            </a:extLst>
          </p:cNvPr>
          <p:cNvCxnSpPr>
            <a:cxnSpLocks/>
          </p:cNvCxnSpPr>
          <p:nvPr/>
        </p:nvCxnSpPr>
        <p:spPr>
          <a:xfrm>
            <a:off x="6902477" y="506485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Улыбающееся лицо 55">
            <a:extLst>
              <a:ext uri="{FF2B5EF4-FFF2-40B4-BE49-F238E27FC236}">
                <a16:creationId xmlns:a16="http://schemas.microsoft.com/office/drawing/2014/main" id="{606DA8EB-1962-45BC-BD89-B99D87FEB400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57" name="Улыбающееся лицо 56">
            <a:extLst>
              <a:ext uri="{FF2B5EF4-FFF2-40B4-BE49-F238E27FC236}">
                <a16:creationId xmlns:a16="http://schemas.microsoft.com/office/drawing/2014/main" id="{0004AF2E-C056-4B7A-9B95-C0138D36F60E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F44F78A-36C4-46F9-B55B-29324139CF7B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F44F78A-36C4-46F9-B55B-29324139C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5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0D17F1BD-B9EE-41B1-BCE2-6127CDF7CD74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0D17F1BD-B9EE-41B1-BCE2-6127CDF7C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6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0829AD6-6327-42F8-81F2-14E278C72E5B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3AF45E57-5BA9-4B6F-9D0E-883055344045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3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2918207-4E4E-417E-A918-05CC62BC6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515629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Поправка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Бонферрони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пытается контролировать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en-US" sz="2400" dirty="0">
                    <a:solidFill>
                      <a:srgbClr val="373737"/>
                    </a:solidFill>
                  </a:rPr>
                  <a:t>FWER </a:t>
                </a:r>
                <a:r>
                  <a:rPr lang="ru-RU" sz="2400" dirty="0">
                    <a:solidFill>
                      <a:srgbClr val="373737"/>
                    </a:solidFill>
                  </a:rPr>
                  <a:t>(вероятность хотя бы одной ошибки 1 рода)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1" dirty="0" err="1">
                    <a:solidFill>
                      <a:srgbClr val="28516A"/>
                    </a:solidFill>
                  </a:rPr>
                  <a:t>Бонферрони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проверяем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гипотез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 уровнях значимости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2918207-4E4E-417E-A918-05CC62BC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5156294"/>
              </a:xfrm>
              <a:prstGeom prst="rect">
                <a:avLst/>
              </a:prstGeom>
              <a:blipFill>
                <a:blip r:embed="rId3"/>
                <a:stretch>
                  <a:fillRect l="-983" t="-8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5B24027-E4EE-9D49-8361-E8E89C783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515629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Поправка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Бонферрони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пытается контролировать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en-US" sz="2400" dirty="0">
                    <a:solidFill>
                      <a:srgbClr val="373737"/>
                    </a:solidFill>
                  </a:rPr>
                  <a:t>FWER </a:t>
                </a:r>
                <a:r>
                  <a:rPr lang="ru-RU" sz="2400" dirty="0">
                    <a:solidFill>
                      <a:srgbClr val="373737"/>
                    </a:solidFill>
                  </a:rPr>
                  <a:t>(вероятность хотя бы одной ошибки 1 рода)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1" dirty="0" err="1">
                    <a:solidFill>
                      <a:srgbClr val="28516A"/>
                    </a:solidFill>
                  </a:rPr>
                  <a:t>Бонферрони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проверяем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гипотез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 уровнях значимости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Метод Холма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улучшение поправки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Бонферрони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обладает более высокой мощностью </a:t>
                </a:r>
                <a:endParaRPr lang="en-US" sz="2400" b="1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Проверяем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гипотез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но уровни значимости пытаемся выбирать разными 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25B24027-E4EE-9D49-8361-E8E89C783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5156294"/>
              </a:xfrm>
              <a:prstGeom prst="rect">
                <a:avLst/>
              </a:prstGeom>
              <a:blipFill>
                <a:blip r:embed="rId3"/>
                <a:stretch>
                  <a:fillRect l="-983" t="-8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2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3730259-F2DE-460F-832E-BC390CDE8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3730259-F2DE-460F-832E-BC390CDE8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  <a:blipFill>
                <a:blip r:embed="rId3"/>
                <a:stretch>
                  <a:fillRect l="-987" t="-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0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6114DF2-5E93-4339-B0FA-68D04930A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46114DF2-5E93-4339-B0FA-68D04930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  <a:blipFill>
                <a:blip r:embed="rId3"/>
                <a:stretch>
                  <a:fillRect l="-987" t="-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42F1D5-9355-4ABD-9105-5A792F8BE2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все нулевые гипотезы не отвергаются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отвергаем первую и продолжаем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42F1D5-9355-4ABD-9105-5A792F8BE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  <a:blipFill>
                <a:blip r:embed="rId3"/>
                <a:stretch>
                  <a:fillRect l="-987" t="-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8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158BB05-5FA7-4AC1-AFEF-4F008C8DD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все нулевые гипотезы не отвергаются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отвергаем первую и продолжаем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все оставшиеся нулевые гипотезы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не отвергаются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отвергаем вторую и продолжаем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158BB05-5FA7-4AC1-AFEF-4F008C8D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  <a:blipFill>
                <a:blip r:embed="rId3"/>
                <a:stretch>
                  <a:fillRect l="-987" t="-835" r="-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все нулевые гипотезы не отвергаются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отвергаем первую и продолжаем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все оставшиеся нулевые гипотезы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не отвергаются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отвергаем вторую и продолжаем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Идём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пока не кончатся гипотезы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5112568"/>
              </a:xfrm>
              <a:prstGeom prst="rect">
                <a:avLst/>
              </a:prstGeom>
              <a:blipFill>
                <a:blip r:embed="rId3"/>
                <a:stretch>
                  <a:fillRect l="-987" t="-835" r="-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Холма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F1CD37E0-B825-C14A-BB02-AEC469A8F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28892" cy="472493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Метод Холма</a:t>
                </a:r>
                <a:r>
                  <a:rPr lang="en-US" dirty="0"/>
                  <a:t> </a:t>
                </a:r>
                <a:r>
                  <a:rPr lang="ru-RU" dirty="0"/>
                  <a:t>обеспечивает контроль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уровне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Метод Холма оказывается мощнее корректировки </a:t>
                </a:r>
                <a:r>
                  <a:rPr lang="ru-RU" dirty="0" err="1"/>
                  <a:t>Бонферрони</a:t>
                </a:r>
                <a:r>
                  <a:rPr lang="en-US" dirty="0"/>
                  <a:t>, </a:t>
                </a:r>
                <a:r>
                  <a:rPr lang="ru-RU" dirty="0"/>
                  <a:t>так как его уровни значимости меньше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F1CD37E0-B825-C14A-BB02-AEC469A8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8892" cy="4724939"/>
              </a:xfrm>
              <a:prstGeom prst="rect">
                <a:avLst/>
              </a:prstGeom>
              <a:blipFill>
                <a:blip r:embed="rId3"/>
                <a:stretch>
                  <a:fillRect l="-987" t="-903" r="-3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32853AD2-5952-6643-95B9-12023B883875}"/>
              </a:ext>
            </a:extLst>
          </p:cNvPr>
          <p:cNvSpPr txBox="1">
            <a:spLocks/>
          </p:cNvSpPr>
          <p:nvPr/>
        </p:nvSpPr>
        <p:spPr>
          <a:xfrm>
            <a:off x="3131840" y="1627054"/>
            <a:ext cx="2448272" cy="7918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36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978E691E-5BFE-49B4-B5C4-961EE286C4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978E691E-5BFE-49B4-B5C4-961EE286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  <a:blipFill>
                <a:blip r:embed="rId3"/>
                <a:stretch>
                  <a:fillRect l="-941" t="-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4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B9D8C691-9645-42D9-9949-15F30AFB4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B9D8C691-9645-42D9-9949-15F30AFB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  <a:blipFill>
                <a:blip r:embed="rId3"/>
                <a:stretch>
                  <a:fillRect l="-941" t="-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4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FBFC316-72A3-4D8D-964B-2A664AA6E06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736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BD97A804-EDA0-48E4-86B0-A9816D21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643E2F8-C1FA-4729-8912-23ED15C03C90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643E2F8-C1FA-4729-8912-23ED15C03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26EA6F17-7E80-4411-8B61-F2CC68887831}"/>
              </a:ext>
            </a:extLst>
          </p:cNvPr>
          <p:cNvCxnSpPr>
            <a:cxnSpLocks/>
          </p:cNvCxnSpPr>
          <p:nvPr/>
        </p:nvCxnSpPr>
        <p:spPr>
          <a:xfrm>
            <a:off x="3851920" y="1777074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4CC6AE67-2542-4BF6-AFC6-3501748BB5CA}"/>
              </a:ext>
            </a:extLst>
          </p:cNvPr>
          <p:cNvCxnSpPr>
            <a:cxnSpLocks/>
          </p:cNvCxnSpPr>
          <p:nvPr/>
        </p:nvCxnSpPr>
        <p:spPr>
          <a:xfrm>
            <a:off x="3851920" y="5064858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8414E40-E307-4871-B4E3-CA09D2D2F511}"/>
              </a:ext>
            </a:extLst>
          </p:cNvPr>
          <p:cNvCxnSpPr>
            <a:cxnSpLocks/>
          </p:cNvCxnSpPr>
          <p:nvPr/>
        </p:nvCxnSpPr>
        <p:spPr>
          <a:xfrm>
            <a:off x="3855439" y="1774429"/>
            <a:ext cx="0" cy="1183529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4840FA7F-A6D7-407B-AB9C-C8E04B452938}"/>
              </a:ext>
            </a:extLst>
          </p:cNvPr>
          <p:cNvCxnSpPr>
            <a:cxnSpLocks/>
          </p:cNvCxnSpPr>
          <p:nvPr/>
        </p:nvCxnSpPr>
        <p:spPr>
          <a:xfrm>
            <a:off x="3856346" y="3613687"/>
            <a:ext cx="1" cy="1469685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D023714B-8E5C-47B3-9ACE-A6A44B69CC0C}"/>
              </a:ext>
            </a:extLst>
          </p:cNvPr>
          <p:cNvSpPr/>
          <p:nvPr/>
        </p:nvSpPr>
        <p:spPr>
          <a:xfrm>
            <a:off x="4440203" y="69237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Существенность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445E438-9CDE-4C75-ABEB-71A5AF6D520F}"/>
              </a:ext>
            </a:extLst>
          </p:cNvPr>
          <p:cNvSpPr/>
          <p:nvPr/>
        </p:nvSpPr>
        <p:spPr>
          <a:xfrm>
            <a:off x="4775775" y="3979231"/>
            <a:ext cx="196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</a:p>
        </p:txBody>
      </p:sp>
      <p:sp>
        <p:nvSpPr>
          <p:cNvPr id="45" name="Скругленный прямоугольник 123">
            <a:extLst>
              <a:ext uri="{FF2B5EF4-FFF2-40B4-BE49-F238E27FC236}">
                <a16:creationId xmlns:a16="http://schemas.microsoft.com/office/drawing/2014/main" id="{A95F53AB-3857-4872-8A1B-C7EDA4137D40}"/>
              </a:ext>
            </a:extLst>
          </p:cNvPr>
          <p:cNvSpPr/>
          <p:nvPr/>
        </p:nvSpPr>
        <p:spPr>
          <a:xfrm>
            <a:off x="4740366" y="4615506"/>
            <a:ext cx="2038539" cy="901998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D130A12-B6E7-4D99-B921-BE56A412F133}"/>
              </a:ext>
            </a:extLst>
          </p:cNvPr>
          <p:cNvSpPr/>
          <p:nvPr/>
        </p:nvSpPr>
        <p:spPr>
          <a:xfrm>
            <a:off x="4755193" y="4727951"/>
            <a:ext cx="20088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Статистический</a:t>
            </a:r>
            <a:r>
              <a:rPr lang="ru-RU" dirty="0">
                <a:solidFill>
                  <a:srgbClr val="373737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тест</a:t>
            </a:r>
          </a:p>
        </p:txBody>
      </p:sp>
      <p:sp>
        <p:nvSpPr>
          <p:cNvPr id="50" name="Скругленный прямоугольник 150">
            <a:extLst>
              <a:ext uri="{FF2B5EF4-FFF2-40B4-BE49-F238E27FC236}">
                <a16:creationId xmlns:a16="http://schemas.microsoft.com/office/drawing/2014/main" id="{DBD2ACD0-2C18-485F-A846-11CF5138A741}"/>
              </a:ext>
            </a:extLst>
          </p:cNvPr>
          <p:cNvSpPr/>
          <p:nvPr/>
        </p:nvSpPr>
        <p:spPr>
          <a:xfrm>
            <a:off x="4911277" y="1325655"/>
            <a:ext cx="169671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74BAE3D7-BCD8-4F25-B728-BEABF48EB8F3}"/>
                  </a:ext>
                </a:extLst>
              </p:cNvPr>
              <p:cNvSpPr/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74BAE3D7-BCD8-4F25-B728-BEABF48E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  <a:blipFill>
                <a:blip r:embed="rId4"/>
                <a:stretch>
                  <a:fillRect l="-4348" r="-3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2971DE1-8AAF-4ED4-895D-EEE3C8DAC1B2}"/>
              </a:ext>
            </a:extLst>
          </p:cNvPr>
          <p:cNvSpPr/>
          <p:nvPr/>
        </p:nvSpPr>
        <p:spPr>
          <a:xfrm>
            <a:off x="7133831" y="856492"/>
            <a:ext cx="1872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416F2F"/>
                </a:solidFill>
              </a:rPr>
              <a:t>позитивные</a:t>
            </a:r>
            <a:r>
              <a:rPr lang="ru-RU" sz="2000" dirty="0">
                <a:solidFill>
                  <a:srgbClr val="51A153"/>
                </a:solidFill>
              </a:rPr>
              <a:t> </a:t>
            </a:r>
          </a:p>
          <a:p>
            <a:pPr algn="ctr"/>
            <a:r>
              <a:rPr lang="ru-RU" sz="2000" dirty="0"/>
              <a:t>или </a:t>
            </a:r>
          </a:p>
          <a:p>
            <a:pPr algn="ctr"/>
            <a:r>
              <a:rPr lang="ru-RU" sz="2000" dirty="0">
                <a:solidFill>
                  <a:srgbClr val="C0504D"/>
                </a:solidFill>
              </a:rPr>
              <a:t>негативные </a:t>
            </a:r>
          </a:p>
          <a:p>
            <a:pPr algn="ctr"/>
            <a:r>
              <a:rPr lang="ru-RU" sz="2000" dirty="0"/>
              <a:t>изменения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0873A2C0-1B84-4298-A91A-F442E031A19A}"/>
              </a:ext>
            </a:extLst>
          </p:cNvPr>
          <p:cNvSpPr/>
          <p:nvPr/>
        </p:nvSpPr>
        <p:spPr>
          <a:xfrm>
            <a:off x="6981463" y="4471193"/>
            <a:ext cx="2162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 разница</a:t>
            </a:r>
            <a:endParaRPr lang="en-US" sz="2000" dirty="0">
              <a:solidFill>
                <a:srgbClr val="373737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вызвана </a:t>
            </a:r>
            <a:br>
              <a:rPr lang="ru-RU" sz="2000" dirty="0">
                <a:solidFill>
                  <a:srgbClr val="373737"/>
                </a:solidFill>
              </a:rPr>
            </a:br>
            <a:r>
              <a:rPr lang="ru-RU" sz="2000" dirty="0">
                <a:solidFill>
                  <a:srgbClr val="C0504D"/>
                </a:solidFill>
              </a:rPr>
              <a:t>шумом </a:t>
            </a:r>
            <a:r>
              <a:rPr lang="ru-RU" sz="2000" dirty="0">
                <a:solidFill>
                  <a:srgbClr val="373737"/>
                </a:solidFill>
              </a:rPr>
              <a:t>или</a:t>
            </a:r>
          </a:p>
          <a:p>
            <a:pPr algn="ctr"/>
            <a:r>
              <a:rPr lang="ru-RU" sz="2000" dirty="0">
                <a:solidFill>
                  <a:srgbClr val="416F2F"/>
                </a:solidFill>
              </a:rPr>
              <a:t>изменениями</a:t>
            </a:r>
          </a:p>
        </p:txBody>
      </p:sp>
      <p:sp>
        <p:nvSpPr>
          <p:cNvPr id="5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BDEE5AC-CE27-4C9A-91EA-B0B09D41C8FB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55" name="Скругленный прямоугольник 65">
            <a:extLst>
              <a:ext uri="{FF2B5EF4-FFF2-40B4-BE49-F238E27FC236}">
                <a16:creationId xmlns:a16="http://schemas.microsoft.com/office/drawing/2014/main" id="{F3F592BC-2565-47CD-BFFC-878A07C6B047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A2F1D3B-2BBB-41FB-A13B-16E4984E5821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E648C28-4ECA-4D78-8CAF-9278A86DC405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93C2AC69-2D3A-4F62-ABB3-40A025C7E974}"/>
              </a:ext>
            </a:extLst>
          </p:cNvPr>
          <p:cNvCxnSpPr>
            <a:cxnSpLocks/>
          </p:cNvCxnSpPr>
          <p:nvPr/>
        </p:nvCxnSpPr>
        <p:spPr>
          <a:xfrm>
            <a:off x="6902477" y="177707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1AF464A-E7CE-4A68-9C0A-4E4D24022CDD}"/>
              </a:ext>
            </a:extLst>
          </p:cNvPr>
          <p:cNvCxnSpPr>
            <a:cxnSpLocks/>
          </p:cNvCxnSpPr>
          <p:nvPr/>
        </p:nvCxnSpPr>
        <p:spPr>
          <a:xfrm>
            <a:off x="6902477" y="506485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Улыбающееся лицо 59">
            <a:extLst>
              <a:ext uri="{FF2B5EF4-FFF2-40B4-BE49-F238E27FC236}">
                <a16:creationId xmlns:a16="http://schemas.microsoft.com/office/drawing/2014/main" id="{26EFD45B-F8FF-4DAE-8D69-D948235A2361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63" name="Улыбающееся лицо 62">
            <a:extLst>
              <a:ext uri="{FF2B5EF4-FFF2-40B4-BE49-F238E27FC236}">
                <a16:creationId xmlns:a16="http://schemas.microsoft.com/office/drawing/2014/main" id="{E475ABE1-2850-43C1-B569-94060B08CB35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A8BD2422-DA9E-4837-AEC7-05F6E3AB07B5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A8BD2422-DA9E-4837-AEC7-05F6E3AB0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5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370198FF-6D51-4992-BC64-2A6F145EB43A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370198FF-6D51-4992-BC64-2A6F145EB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6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3CB5E86C-D705-4F85-BCF9-F1A2F5579813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2DB46898-7666-44C2-99ED-583B1F4C1A7A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171F571-6B47-45BD-8CA7-80ECE767C1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отвергнуть все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не отвергнуть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−ую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 продолжить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8171F571-6B47-45BD-8CA7-80ECE767C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  <a:blipFill>
                <a:blip r:embed="rId3"/>
                <a:stretch>
                  <a:fillRect l="-941" t="-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7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622C1CB-80DE-405E-B150-C88C6B01C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отвергнуть все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не отвергнуть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−ую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 продолжить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отвергнуть все оставшиеся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не отвергнуть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ую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 продолжать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7622C1CB-80DE-405E-B150-C88C6B01C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  <a:blipFill>
                <a:blip r:embed="rId3"/>
                <a:stretch>
                  <a:fillRect l="-941" t="-780" r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Отсортируем гипотезы по получившимся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значениям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0059A9"/>
                    </a:solidFill>
                  </a:rPr>
                  <a:t/>
                </a:r>
                <a:br>
                  <a:rPr lang="ru-RU" sz="2400" dirty="0">
                    <a:solidFill>
                      <a:srgbClr val="0059A9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возрастанию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ru-RU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Возьмём для них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ctrlPr>
                                <a:rPr lang="ru-RU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отвергнуть все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не отвергнуть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−ую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 продолжить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отвергнуть все оставшиеся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иначе не отвергнуть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ru-RU" sz="2400" i="1" dirty="0" err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ую</m:t>
                    </m:r>
                    <m:r>
                      <a:rPr lang="ru-RU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 продолжать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Идём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пока не кончатся гипотезы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24496" cy="5472608"/>
              </a:xfrm>
              <a:prstGeom prst="rect">
                <a:avLst/>
              </a:prstGeom>
              <a:blipFill>
                <a:blip r:embed="rId3"/>
                <a:stretch>
                  <a:fillRect l="-941" t="-780" r="-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9ED4E9C-CBEC-4643-B8B4-70DCEAA4AB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Для любой процедуры множественного тестирования гипотез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FDR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9ED4E9C-CBEC-4643-B8B4-70DCEAA4A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  <a:blipFill>
                <a:blip r:embed="rId3"/>
                <a:stretch>
                  <a:fillRect l="-987" t="-10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0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D7FFBCC7-8E49-4D6F-84B1-58B12985E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Для любой процедуры множественного тестирования гипотез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FDR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:endParaRPr lang="ru-RU" dirty="0">
                  <a:solidFill>
                    <a:srgbClr val="28516A"/>
                  </a:solidFill>
                </a:endParaRPr>
              </a:p>
              <a:p>
                <a:r>
                  <a:rPr lang="ru-RU" dirty="0"/>
                  <a:t>Метод </a:t>
                </a:r>
                <a:r>
                  <a:rPr lang="ru-RU" dirty="0" err="1"/>
                  <a:t>Бенджамини-Хохберга</a:t>
                </a:r>
                <a:r>
                  <a:rPr lang="en-US" dirty="0"/>
                  <a:t> </a:t>
                </a:r>
                <a:r>
                  <a:rPr lang="ru-RU" dirty="0"/>
                  <a:t>обычно оказывается более мощным</a:t>
                </a:r>
                <a:r>
                  <a:rPr lang="en-US" dirty="0"/>
                  <a:t>, </a:t>
                </a:r>
                <a:r>
                  <a:rPr lang="ru-RU" dirty="0"/>
                  <a:t>чем методы контролирующие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D7FFBCC7-8E49-4D6F-84B1-58B12985E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  <a:blipFill>
                <a:blip r:embed="rId3"/>
                <a:stretch>
                  <a:fillRect l="-987" t="-10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5C7C3D7-3A59-4943-B967-A28457432E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Для любой процедуры множественного тестирования гипотез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FDR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:endParaRPr lang="ru-RU" dirty="0">
                  <a:solidFill>
                    <a:srgbClr val="28516A"/>
                  </a:solidFill>
                </a:endParaRPr>
              </a:p>
              <a:p>
                <a:r>
                  <a:rPr lang="ru-RU" dirty="0"/>
                  <a:t>Метод </a:t>
                </a:r>
                <a:r>
                  <a:rPr lang="ru-RU" dirty="0" err="1"/>
                  <a:t>Бенджамини-Хохберга</a:t>
                </a:r>
                <a:r>
                  <a:rPr lang="en-US" dirty="0"/>
                  <a:t> </a:t>
                </a:r>
                <a:r>
                  <a:rPr lang="ru-RU" dirty="0"/>
                  <a:t>обычно оказывается более мощным</a:t>
                </a:r>
                <a:r>
                  <a:rPr lang="en-US" dirty="0"/>
                  <a:t>, </a:t>
                </a:r>
                <a:r>
                  <a:rPr lang="ru-RU" dirty="0"/>
                  <a:t>чем методы контролирующие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r>
                  <a:rPr lang="ru-RU" dirty="0"/>
                  <a:t>Он отвергает не меньше гипотез с теми 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5C7C3D7-3A59-4943-B967-A2845743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  <a:blipFill>
                <a:blip r:embed="rId3"/>
                <a:stretch>
                  <a:fillRect l="-987" t="-10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0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Метод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Бенджамини-Хохберга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Для любой процедуры множественного тестирования гипотез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FDR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>
                    <a:solidFill>
                      <a:srgbClr val="28516A"/>
                    </a:solidFill>
                  </a:rPr>
                  <a:t> </a:t>
                </a:r>
                <a:endParaRPr lang="ru-RU" dirty="0">
                  <a:solidFill>
                    <a:srgbClr val="28516A"/>
                  </a:solidFill>
                </a:endParaRPr>
              </a:p>
              <a:p>
                <a:r>
                  <a:rPr lang="ru-RU" dirty="0"/>
                  <a:t>Метод </a:t>
                </a:r>
                <a:r>
                  <a:rPr lang="ru-RU" dirty="0" err="1"/>
                  <a:t>Бенджамини-Хохберга</a:t>
                </a:r>
                <a:r>
                  <a:rPr lang="en-US" dirty="0"/>
                  <a:t> </a:t>
                </a:r>
                <a:r>
                  <a:rPr lang="ru-RU" dirty="0"/>
                  <a:t>обычно оказывается более мощным</a:t>
                </a:r>
                <a:r>
                  <a:rPr lang="en-US" dirty="0"/>
                  <a:t>, </a:t>
                </a:r>
                <a:r>
                  <a:rPr lang="ru-RU" dirty="0"/>
                  <a:t>чем методы контролирующие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𝐹𝑊𝐸𝑅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r>
                  <a:rPr lang="ru-RU" dirty="0"/>
                  <a:t>Он отвергает не меньше гипотез с теми 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Это происходит за счёт того</a:t>
                </a:r>
                <a:r>
                  <a:rPr lang="en-US" dirty="0"/>
                  <a:t>, </a:t>
                </a:r>
                <a:r>
                  <a:rPr lang="ru-RU" dirty="0"/>
                  <a:t>что метод позволяет допустить большее число ошибок первого рода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1EC0F66C-7CEE-634E-A15B-AEC918A40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28892" cy="4220189"/>
              </a:xfrm>
              <a:prstGeom prst="rect">
                <a:avLst/>
              </a:prstGeom>
              <a:blipFill>
                <a:blip r:embed="rId3"/>
                <a:stretch>
                  <a:fillRect l="-987" t="-10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Специальные тесты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CD5237C-8441-4EFB-98B7-5053FBF46E6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28892" cy="47525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Альтернатива для процедур множественного тестирования </a:t>
            </a:r>
            <a:r>
              <a:rPr lang="en-US" dirty="0"/>
              <a:t>–</a:t>
            </a:r>
            <a:r>
              <a:rPr lang="ru-RU" dirty="0"/>
              <a:t> разработка специальных тестов</a:t>
            </a:r>
            <a:r>
              <a:rPr lang="en-US" dirty="0"/>
              <a:t>, </a:t>
            </a:r>
            <a:r>
              <a:rPr lang="ru-RU" dirty="0"/>
              <a:t>которые проверяют гипотезы сразу о нескольких ограничениях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Примеры</a:t>
            </a:r>
            <a:r>
              <a:rPr lang="en-US" b="1" dirty="0">
                <a:solidFill>
                  <a:srgbClr val="28516A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46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Специальные тесты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2C8296E9-0DFC-514A-949A-13A36CB344CF}"/>
              </a:ext>
            </a:extLst>
          </p:cNvPr>
          <p:cNvSpPr txBox="1">
            <a:spLocks/>
          </p:cNvSpPr>
          <p:nvPr/>
        </p:nvSpPr>
        <p:spPr>
          <a:xfrm>
            <a:off x="611560" y="4133638"/>
            <a:ext cx="7920880" cy="1241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C0F66C-7CEE-634E-A15B-AEC918A40B9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28892" cy="47525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Альтернатива для процедур множественного тестирования </a:t>
            </a:r>
            <a:r>
              <a:rPr lang="en-US" dirty="0"/>
              <a:t>–</a:t>
            </a:r>
            <a:r>
              <a:rPr lang="ru-RU" dirty="0"/>
              <a:t> разработка специальных тестов</a:t>
            </a:r>
            <a:r>
              <a:rPr lang="en-US" dirty="0"/>
              <a:t>, </a:t>
            </a:r>
            <a:r>
              <a:rPr lang="ru-RU" dirty="0"/>
              <a:t>которые проверяют гипотезы сразу о нескольких ограничениях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Примеры</a:t>
            </a:r>
            <a:r>
              <a:rPr lang="en-US" b="1" dirty="0">
                <a:solidFill>
                  <a:srgbClr val="28516A"/>
                </a:solidFill>
              </a:rPr>
              <a:t>:</a:t>
            </a:r>
          </a:p>
          <a:p>
            <a:r>
              <a:rPr lang="ru-RU" dirty="0"/>
              <a:t>Тест отношения правдоподобий </a:t>
            </a:r>
            <a:r>
              <a:rPr lang="en-US" dirty="0"/>
              <a:t>(</a:t>
            </a:r>
            <a:r>
              <a:rPr lang="ru-RU" dirty="0"/>
              <a:t>обсудим позже)</a:t>
            </a:r>
          </a:p>
          <a:p>
            <a:r>
              <a:rPr lang="en-US" dirty="0"/>
              <a:t>ANOVA – </a:t>
            </a:r>
            <a:r>
              <a:rPr lang="ru-RU" dirty="0"/>
              <a:t>равенство сразу же нескольких математических ожиданий </a:t>
            </a:r>
          </a:p>
          <a:p>
            <a:r>
              <a:rPr lang="ru-RU" dirty="0"/>
              <a:t>Тест </a:t>
            </a:r>
            <a:r>
              <a:rPr lang="ru-RU" dirty="0" err="1"/>
              <a:t>Бартлета</a:t>
            </a:r>
            <a:r>
              <a:rPr lang="ru-RU" dirty="0"/>
              <a:t> – равенство нескольких дисперсий</a:t>
            </a:r>
          </a:p>
        </p:txBody>
      </p:sp>
    </p:spTree>
    <p:extLst>
      <p:ext uri="{BB962C8B-B14F-4D97-AF65-F5344CB8AC3E}">
        <p14:creationId xmlns:p14="http://schemas.microsoft.com/office/powerpoint/2010/main" val="16694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83E9E0E-E212-41BC-B97F-E7206B6D8CC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456" cy="458120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сделать поправку</a:t>
            </a:r>
            <a:r>
              <a:rPr lang="en-US" dirty="0"/>
              <a:t>, </a:t>
            </a:r>
            <a:r>
              <a:rPr lang="ru-RU" dirty="0"/>
              <a:t>мёртвый лосось остаётся мёртвым</a:t>
            </a:r>
          </a:p>
        </p:txBody>
      </p:sp>
    </p:spTree>
    <p:extLst>
      <p:ext uri="{BB962C8B-B14F-4D97-AF65-F5344CB8AC3E}">
        <p14:creationId xmlns:p14="http://schemas.microsoft.com/office/powerpoint/2010/main" val="74884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Прямоугольник 111">
                <a:extLst>
                  <a:ext uri="{FF2B5EF4-FFF2-40B4-BE49-F238E27FC236}">
                    <a16:creationId xmlns:a16="http://schemas.microsoft.com/office/drawing/2014/main" id="{2444B419-AAAC-8C49-900C-E8176C66D7A9}"/>
                  </a:ext>
                </a:extLst>
              </p:cNvPr>
              <p:cNvSpPr/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12" name="Прямоугольник 111">
                <a:extLst>
                  <a:ext uri="{FF2B5EF4-FFF2-40B4-BE49-F238E27FC236}">
                    <a16:creationId xmlns:a16="http://schemas.microsoft.com/office/drawing/2014/main" id="{2444B419-AAAC-8C49-900C-E8176C66D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42" y="2990651"/>
                <a:ext cx="2049600" cy="461665"/>
              </a:xfrm>
              <a:prstGeom prst="rect">
                <a:avLst/>
              </a:prstGeom>
              <a:blipFill>
                <a:blip r:embed="rId3"/>
                <a:stretch>
                  <a:fillRect r="-9226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CA0F5CB1-ECBF-AF48-B400-BDDD69485F05}"/>
              </a:ext>
            </a:extLst>
          </p:cNvPr>
          <p:cNvCxnSpPr>
            <a:cxnSpLocks/>
          </p:cNvCxnSpPr>
          <p:nvPr/>
        </p:nvCxnSpPr>
        <p:spPr>
          <a:xfrm>
            <a:off x="3851920" y="1777074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Прямая со стрелкой 128">
            <a:extLst>
              <a:ext uri="{FF2B5EF4-FFF2-40B4-BE49-F238E27FC236}">
                <a16:creationId xmlns:a16="http://schemas.microsoft.com/office/drawing/2014/main" id="{4E27A3FF-7DBE-8E4E-8501-0749F0FD7799}"/>
              </a:ext>
            </a:extLst>
          </p:cNvPr>
          <p:cNvCxnSpPr>
            <a:cxnSpLocks/>
          </p:cNvCxnSpPr>
          <p:nvPr/>
        </p:nvCxnSpPr>
        <p:spPr>
          <a:xfrm>
            <a:off x="3851920" y="5064858"/>
            <a:ext cx="679124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8689B872-57C1-0443-AD1B-44BE13B5E909}"/>
              </a:ext>
            </a:extLst>
          </p:cNvPr>
          <p:cNvCxnSpPr>
            <a:cxnSpLocks/>
          </p:cNvCxnSpPr>
          <p:nvPr/>
        </p:nvCxnSpPr>
        <p:spPr>
          <a:xfrm>
            <a:off x="3855439" y="1774429"/>
            <a:ext cx="0" cy="1183529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A0E61032-8BD0-D148-B351-01CBBA6C3431}"/>
              </a:ext>
            </a:extLst>
          </p:cNvPr>
          <p:cNvCxnSpPr>
            <a:cxnSpLocks/>
          </p:cNvCxnSpPr>
          <p:nvPr/>
        </p:nvCxnSpPr>
        <p:spPr>
          <a:xfrm>
            <a:off x="3856346" y="3613687"/>
            <a:ext cx="1" cy="1469685"/>
          </a:xfrm>
          <a:prstGeom prst="line">
            <a:avLst/>
          </a:prstGeom>
          <a:ln w="25400">
            <a:solidFill>
              <a:srgbClr val="28516A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7C1E2BEA-9084-1C44-AB89-9BE71E39EC90}"/>
              </a:ext>
            </a:extLst>
          </p:cNvPr>
          <p:cNvSpPr/>
          <p:nvPr/>
        </p:nvSpPr>
        <p:spPr>
          <a:xfrm>
            <a:off x="4440203" y="69237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Существенность</a:t>
            </a: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51D9D105-D6BD-934C-B761-6B19A29A2783}"/>
              </a:ext>
            </a:extLst>
          </p:cNvPr>
          <p:cNvSpPr/>
          <p:nvPr/>
        </p:nvSpPr>
        <p:spPr>
          <a:xfrm>
            <a:off x="4775775" y="3979231"/>
            <a:ext cx="196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</a:p>
        </p:txBody>
      </p:sp>
      <p:sp>
        <p:nvSpPr>
          <p:cNvPr id="124" name="Скругленный прямоугольник 123">
            <a:extLst>
              <a:ext uri="{FF2B5EF4-FFF2-40B4-BE49-F238E27FC236}">
                <a16:creationId xmlns:a16="http://schemas.microsoft.com/office/drawing/2014/main" id="{A30E3456-2A30-5D44-8D12-0353B3D583A6}"/>
              </a:ext>
            </a:extLst>
          </p:cNvPr>
          <p:cNvSpPr/>
          <p:nvPr/>
        </p:nvSpPr>
        <p:spPr>
          <a:xfrm>
            <a:off x="4740366" y="4615506"/>
            <a:ext cx="2038539" cy="901998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1F47F8E5-472C-EA4F-8D1C-13825BFD2876}"/>
              </a:ext>
            </a:extLst>
          </p:cNvPr>
          <p:cNvSpPr/>
          <p:nvPr/>
        </p:nvSpPr>
        <p:spPr>
          <a:xfrm>
            <a:off x="4755193" y="4727951"/>
            <a:ext cx="20088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Статистический</a:t>
            </a:r>
            <a:r>
              <a:rPr lang="ru-RU" dirty="0">
                <a:solidFill>
                  <a:srgbClr val="373737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тест</a:t>
            </a:r>
          </a:p>
        </p:txBody>
      </p:sp>
      <p:sp>
        <p:nvSpPr>
          <p:cNvPr id="151" name="Скругленный прямоугольник 150">
            <a:extLst>
              <a:ext uri="{FF2B5EF4-FFF2-40B4-BE49-F238E27FC236}">
                <a16:creationId xmlns:a16="http://schemas.microsoft.com/office/drawing/2014/main" id="{5BF2167E-0DA7-6143-A16C-DD9D2DBB6556}"/>
              </a:ext>
            </a:extLst>
          </p:cNvPr>
          <p:cNvSpPr/>
          <p:nvPr/>
        </p:nvSpPr>
        <p:spPr>
          <a:xfrm>
            <a:off x="4911277" y="1325655"/>
            <a:ext cx="1696716" cy="914400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5DC5959-1DCB-0E4D-8735-DFFECD96D428}"/>
                  </a:ext>
                </a:extLst>
              </p:cNvPr>
              <p:cNvSpPr/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5DC5959-1DCB-0E4D-8735-DFFECD96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95" y="1552023"/>
                <a:ext cx="1123480" cy="461665"/>
              </a:xfrm>
              <a:prstGeom prst="rect">
                <a:avLst/>
              </a:prstGeom>
              <a:blipFill>
                <a:blip r:embed="rId4"/>
                <a:stretch>
                  <a:fillRect l="-4348" r="-3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CCC2BAA4-E101-F340-A021-41B6188E1588}"/>
              </a:ext>
            </a:extLst>
          </p:cNvPr>
          <p:cNvSpPr/>
          <p:nvPr/>
        </p:nvSpPr>
        <p:spPr>
          <a:xfrm>
            <a:off x="7133831" y="856492"/>
            <a:ext cx="1872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416F2F"/>
                </a:solidFill>
              </a:rPr>
              <a:t>позитивные</a:t>
            </a:r>
            <a:r>
              <a:rPr lang="ru-RU" sz="2000" dirty="0">
                <a:solidFill>
                  <a:srgbClr val="51A153"/>
                </a:solidFill>
              </a:rPr>
              <a:t> </a:t>
            </a:r>
          </a:p>
          <a:p>
            <a:pPr algn="ctr"/>
            <a:r>
              <a:rPr lang="ru-RU" sz="2000" dirty="0"/>
              <a:t>или </a:t>
            </a:r>
          </a:p>
          <a:p>
            <a:pPr algn="ctr"/>
            <a:r>
              <a:rPr lang="ru-RU" sz="2000" dirty="0">
                <a:solidFill>
                  <a:srgbClr val="C0504D"/>
                </a:solidFill>
              </a:rPr>
              <a:t>негативные </a:t>
            </a:r>
          </a:p>
          <a:p>
            <a:pPr algn="ctr"/>
            <a:r>
              <a:rPr lang="ru-RU" sz="2000" dirty="0"/>
              <a:t>изменения</a:t>
            </a:r>
          </a:p>
        </p:txBody>
      </p: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79274E09-2FC4-044B-B6D3-AE6D05D82AA9}"/>
              </a:ext>
            </a:extLst>
          </p:cNvPr>
          <p:cNvSpPr/>
          <p:nvPr/>
        </p:nvSpPr>
        <p:spPr>
          <a:xfrm>
            <a:off x="6981463" y="4471193"/>
            <a:ext cx="2162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 разница</a:t>
            </a:r>
            <a:endParaRPr lang="en-US" sz="2000" dirty="0">
              <a:solidFill>
                <a:srgbClr val="373737"/>
              </a:solidFill>
            </a:endParaRPr>
          </a:p>
          <a:p>
            <a:pPr algn="ctr"/>
            <a:r>
              <a:rPr lang="ru-RU" sz="2000" dirty="0">
                <a:solidFill>
                  <a:srgbClr val="373737"/>
                </a:solidFill>
              </a:rPr>
              <a:t>вызвана </a:t>
            </a:r>
            <a:br>
              <a:rPr lang="ru-RU" sz="2000" dirty="0">
                <a:solidFill>
                  <a:srgbClr val="373737"/>
                </a:solidFill>
              </a:rPr>
            </a:br>
            <a:r>
              <a:rPr lang="ru-RU" sz="2000" dirty="0">
                <a:solidFill>
                  <a:srgbClr val="C0504D"/>
                </a:solidFill>
              </a:rPr>
              <a:t>шумом </a:t>
            </a:r>
            <a:r>
              <a:rPr lang="ru-RU" sz="2000" dirty="0">
                <a:solidFill>
                  <a:srgbClr val="373737"/>
                </a:solidFill>
              </a:rPr>
              <a:t>или</a:t>
            </a:r>
          </a:p>
          <a:p>
            <a:pPr algn="ctr"/>
            <a:r>
              <a:rPr lang="ru-RU" sz="2000" dirty="0">
                <a:solidFill>
                  <a:srgbClr val="416F2F"/>
                </a:solidFill>
              </a:rPr>
              <a:t>изменениями</a:t>
            </a:r>
          </a:p>
        </p:txBody>
      </p:sp>
      <p:sp>
        <p:nvSpPr>
          <p:cNvPr id="160" name="Скругленный прямоугольник 159">
            <a:extLst>
              <a:ext uri="{FF2B5EF4-FFF2-40B4-BE49-F238E27FC236}">
                <a16:creationId xmlns:a16="http://schemas.microsoft.com/office/drawing/2014/main" id="{89F7E7AC-F030-A947-917B-655F5243DB42}"/>
              </a:ext>
            </a:extLst>
          </p:cNvPr>
          <p:cNvSpPr/>
          <p:nvPr/>
        </p:nvSpPr>
        <p:spPr>
          <a:xfrm>
            <a:off x="7343824" y="2838701"/>
            <a:ext cx="1463315" cy="765563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5FDD11B0-948D-C74B-842E-2706D410BAC0}"/>
              </a:ext>
            </a:extLst>
          </p:cNvPr>
          <p:cNvSpPr/>
          <p:nvPr/>
        </p:nvSpPr>
        <p:spPr>
          <a:xfrm>
            <a:off x="7391640" y="2898317"/>
            <a:ext cx="1367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373737"/>
                </a:solidFill>
              </a:rPr>
              <a:t>Принимаем</a:t>
            </a:r>
          </a:p>
          <a:p>
            <a:pPr algn="ctr"/>
            <a:r>
              <a:rPr lang="ru-RU" dirty="0">
                <a:solidFill>
                  <a:srgbClr val="373737"/>
                </a:solidFill>
              </a:rPr>
              <a:t>решение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9BD7F54-AB5F-4CEA-BB2E-D3211D654CE0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https://research.yandex.com/tutorials/online-evaluation/sigir-2019</a:t>
            </a:r>
          </a:p>
        </p:txBody>
      </p:sp>
      <p:sp>
        <p:nvSpPr>
          <p:cNvPr id="47" name="Скругленный прямоугольник 65">
            <a:extLst>
              <a:ext uri="{FF2B5EF4-FFF2-40B4-BE49-F238E27FC236}">
                <a16:creationId xmlns:a16="http://schemas.microsoft.com/office/drawing/2014/main" id="{AEED09EB-E1ED-47F8-A5C6-46D58A9DFEFA}"/>
              </a:ext>
            </a:extLst>
          </p:cNvPr>
          <p:cNvSpPr/>
          <p:nvPr/>
        </p:nvSpPr>
        <p:spPr>
          <a:xfrm>
            <a:off x="550099" y="2638481"/>
            <a:ext cx="1877429" cy="1169279"/>
          </a:xfrm>
          <a:prstGeom prst="roundRect">
            <a:avLst/>
          </a:prstGeom>
          <a:solidFill>
            <a:srgbClr val="28516A">
              <a:alpha val="20000"/>
            </a:srgbClr>
          </a:solidFill>
          <a:ln w="349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141D06F-48A4-4278-AD12-A71E73EC39C7}"/>
              </a:ext>
            </a:extLst>
          </p:cNvPr>
          <p:cNvSpPr/>
          <p:nvPr/>
        </p:nvSpPr>
        <p:spPr>
          <a:xfrm>
            <a:off x="652811" y="2765920"/>
            <a:ext cx="167200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Вычисляем критерий для оценки</a:t>
            </a:r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5227FD4-7C63-4460-AEF7-7A4D33004BE0}"/>
              </a:ext>
            </a:extLst>
          </p:cNvPr>
          <p:cNvCxnSpPr>
            <a:cxnSpLocks/>
          </p:cNvCxnSpPr>
          <p:nvPr/>
        </p:nvCxnSpPr>
        <p:spPr>
          <a:xfrm>
            <a:off x="2540046" y="3223121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1F27BBEA-7466-44C3-BDB6-3B507AA33A42}"/>
              </a:ext>
            </a:extLst>
          </p:cNvPr>
          <p:cNvCxnSpPr>
            <a:cxnSpLocks/>
          </p:cNvCxnSpPr>
          <p:nvPr/>
        </p:nvCxnSpPr>
        <p:spPr>
          <a:xfrm>
            <a:off x="6902477" y="177707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576E29BC-284E-476C-A8CD-D705F0C7E199}"/>
              </a:ext>
            </a:extLst>
          </p:cNvPr>
          <p:cNvCxnSpPr>
            <a:cxnSpLocks/>
          </p:cNvCxnSpPr>
          <p:nvPr/>
        </p:nvCxnSpPr>
        <p:spPr>
          <a:xfrm>
            <a:off x="6902477" y="506485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18B98C01-F58C-46AC-B285-FDAC16ECE298}"/>
              </a:ext>
            </a:extLst>
          </p:cNvPr>
          <p:cNvCxnSpPr>
            <a:cxnSpLocks/>
          </p:cNvCxnSpPr>
          <p:nvPr/>
        </p:nvCxnSpPr>
        <p:spPr>
          <a:xfrm flipH="1">
            <a:off x="8111968" y="2240055"/>
            <a:ext cx="1" cy="335294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17977C32-6737-4AC9-AD2A-78F38B7A6B8F}"/>
              </a:ext>
            </a:extLst>
          </p:cNvPr>
          <p:cNvCxnSpPr>
            <a:cxnSpLocks/>
          </p:cNvCxnSpPr>
          <p:nvPr/>
        </p:nvCxnSpPr>
        <p:spPr>
          <a:xfrm flipH="1" flipV="1">
            <a:off x="8111968" y="3952416"/>
            <a:ext cx="1" cy="335294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Улыбающееся лицо 36">
            <a:extLst>
              <a:ext uri="{FF2B5EF4-FFF2-40B4-BE49-F238E27FC236}">
                <a16:creationId xmlns:a16="http://schemas.microsoft.com/office/drawing/2014/main" id="{D8B6D843-EE76-F942-8FA9-3698B0CA9903}"/>
              </a:ext>
            </a:extLst>
          </p:cNvPr>
          <p:cNvSpPr/>
          <p:nvPr/>
        </p:nvSpPr>
        <p:spPr>
          <a:xfrm>
            <a:off x="1164813" y="4005861"/>
            <a:ext cx="648000" cy="648000"/>
          </a:xfrm>
          <a:prstGeom prst="smileyFace">
            <a:avLst>
              <a:gd name="adj" fmla="val 4653"/>
            </a:avLst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38" name="Улыбающееся лицо 37">
            <a:extLst>
              <a:ext uri="{FF2B5EF4-FFF2-40B4-BE49-F238E27FC236}">
                <a16:creationId xmlns:a16="http://schemas.microsoft.com/office/drawing/2014/main" id="{90C0571E-0231-E641-AF4F-FFA3584E2F51}"/>
              </a:ext>
            </a:extLst>
          </p:cNvPr>
          <p:cNvSpPr/>
          <p:nvPr/>
        </p:nvSpPr>
        <p:spPr>
          <a:xfrm>
            <a:off x="1172793" y="1149204"/>
            <a:ext cx="648000" cy="648000"/>
          </a:xfrm>
          <a:prstGeom prst="smileyFace">
            <a:avLst>
              <a:gd name="adj" fmla="val 448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B5E0840D-7D8F-D647-BDA1-65AD3B876DAD}"/>
                  </a:ext>
                </a:extLst>
              </p:cNvPr>
              <p:cNvSpPr/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B5E0840D-7D8F-D647-BDA1-65AD3B876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0" y="1252462"/>
                <a:ext cx="374910" cy="369332"/>
              </a:xfrm>
              <a:prstGeom prst="rect">
                <a:avLst/>
              </a:prstGeom>
              <a:blipFill>
                <a:blip r:embed="rId5"/>
                <a:stretch>
                  <a:fillRect l="-9677" r="-59677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A7CE7B5-87B4-4E49-A5CE-803334E917F7}"/>
                  </a:ext>
                </a:extLst>
              </p:cNvPr>
              <p:cNvSpPr/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A7CE7B5-87B4-4E49-A5CE-803334E91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4130479"/>
                <a:ext cx="400494" cy="369332"/>
              </a:xfrm>
              <a:prstGeom prst="rect">
                <a:avLst/>
              </a:prstGeom>
              <a:blipFill>
                <a:blip r:embed="rId6"/>
                <a:stretch>
                  <a:fillRect l="-9091" r="-5757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5F19AD7-D2D2-0C48-AD89-4FB1A51F1679}"/>
              </a:ext>
            </a:extLst>
          </p:cNvPr>
          <p:cNvSpPr/>
          <p:nvPr/>
        </p:nvSpPr>
        <p:spPr>
          <a:xfrm>
            <a:off x="355959" y="1895488"/>
            <a:ext cx="2331814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C0504D"/>
                </a:solidFill>
              </a:rPr>
              <a:t>A</a:t>
            </a:r>
            <a:endParaRPr lang="ru-RU" sz="2000" dirty="0">
              <a:solidFill>
                <a:srgbClr val="C0504D"/>
              </a:solidFill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6B880E8-13A9-5F41-BADF-AEC46C602C0B}"/>
              </a:ext>
            </a:extLst>
          </p:cNvPr>
          <p:cNvSpPr/>
          <p:nvPr/>
        </p:nvSpPr>
        <p:spPr>
          <a:xfrm>
            <a:off x="385469" y="4825137"/>
            <a:ext cx="204205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2000" dirty="0">
                <a:solidFill>
                  <a:srgbClr val="373737"/>
                </a:solidFill>
              </a:rPr>
              <a:t>Статистика для группы </a:t>
            </a:r>
            <a:r>
              <a:rPr lang="en-US" sz="2000" b="1" dirty="0">
                <a:solidFill>
                  <a:srgbClr val="28516A"/>
                </a:solidFill>
              </a:rPr>
              <a:t>B</a:t>
            </a:r>
            <a:endParaRPr lang="ru-RU" sz="2000" dirty="0">
              <a:solidFill>
                <a:srgbClr val="28516A"/>
              </a:solidFill>
            </a:endParaRPr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DFE0F9E2-2D18-4670-A8F0-F4D7E9AD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4608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44B20EF-5C85-40E3-BD14-D959E602D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Если сделать поправку</a:t>
                </a:r>
                <a:r>
                  <a:rPr lang="en-US" dirty="0"/>
                  <a:t>, </a:t>
                </a:r>
                <a:r>
                  <a:rPr lang="ru-RU" dirty="0"/>
                  <a:t>мёртвый лосось остаётся мёртвым</a:t>
                </a:r>
              </a:p>
              <a:p>
                <a:r>
                  <a:rPr lang="ru-RU" dirty="0"/>
                  <a:t>До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ru-RU" dirty="0"/>
                  <a:t>  около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ru-RU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статей по нейробиологии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не использовали поправки при множественном тестировании гипотез 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44B20EF-5C85-40E3-BD14-D959E602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  <a:blipFill>
                <a:blip r:embed="rId3"/>
                <a:stretch>
                  <a:fillRect l="-983" t="-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3043E69-0694-4E00-AF2C-ACF5BA4F46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Если сделать поправку</a:t>
                </a:r>
                <a:r>
                  <a:rPr lang="en-US" dirty="0"/>
                  <a:t>, </a:t>
                </a:r>
                <a:r>
                  <a:rPr lang="ru-RU" dirty="0"/>
                  <a:t>мёртвый лосось остаётся мёртвым</a:t>
                </a:r>
              </a:p>
              <a:p>
                <a:r>
                  <a:rPr lang="ru-RU" dirty="0"/>
                  <a:t>До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ru-RU" dirty="0"/>
                  <a:t>  около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ru-RU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статей по нейробиологии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не использовали поправки при множественном тестировании гипотез </a:t>
                </a:r>
              </a:p>
              <a:p>
                <a:r>
                  <a:rPr lang="ru-RU" dirty="0"/>
                  <a:t>Благодаря работе о лососе и </a:t>
                </a:r>
                <a:r>
                  <a:rPr lang="ru-RU" dirty="0" err="1"/>
                  <a:t>Шнобелевской</a:t>
                </a:r>
                <a:r>
                  <a:rPr lang="ru-RU" dirty="0"/>
                  <a:t> премии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за неё удалось уменьшить число таких статей до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43043E69-0694-4E00-AF2C-ACF5BA4F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  <a:blipFill>
                <a:blip r:embed="rId3"/>
                <a:stretch>
                  <a:fillRect l="-983" t="-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0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1F55571-6707-ED45-8B58-1AE1D8D40A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Если сделать поправку</a:t>
                </a:r>
                <a:r>
                  <a:rPr lang="en-US" dirty="0"/>
                  <a:t>, </a:t>
                </a:r>
                <a:r>
                  <a:rPr lang="ru-RU" dirty="0"/>
                  <a:t>мёртвый лосось остаётся мёртвым</a:t>
                </a:r>
              </a:p>
              <a:p>
                <a:r>
                  <a:rPr lang="ru-RU" dirty="0"/>
                  <a:t>До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ru-RU" dirty="0"/>
                  <a:t>  около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ru-RU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статей по нейробиологии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не использовали поправки при множественном тестировании гипотез </a:t>
                </a:r>
              </a:p>
              <a:p>
                <a:r>
                  <a:rPr lang="ru-RU" dirty="0"/>
                  <a:t>Благодаря работе о лососе и </a:t>
                </a:r>
                <a:r>
                  <a:rPr lang="ru-RU" dirty="0" err="1"/>
                  <a:t>Шнобелевской</a:t>
                </a:r>
                <a:r>
                  <a:rPr lang="ru-RU" dirty="0"/>
                  <a:t> премии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за неё удалось уменьшить число таких статей до </a:t>
                </a:r>
                <a14:m>
                  <m:oMath xmlns:m="http://schemas.openxmlformats.org/officeDocument/2006/math">
                    <m:r>
                      <a:rPr lang="ru-RU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Корректировка уровня значимости помогает держать под контролем ложно-положительные результаты</a:t>
                </a:r>
                <a:r>
                  <a:rPr lang="en-US" dirty="0"/>
                  <a:t>, </a:t>
                </a:r>
                <a:r>
                  <a:rPr lang="ru-RU" dirty="0"/>
                  <a:t>это приводит к росту ложно-отрицательных результатов</a:t>
                </a:r>
                <a:endParaRPr lang="en-US" dirty="0"/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1F55571-6707-ED45-8B58-1AE1D8D4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456" cy="4581208"/>
              </a:xfrm>
              <a:prstGeom prst="rect">
                <a:avLst/>
              </a:prstGeom>
              <a:blipFill>
                <a:blip r:embed="rId3"/>
                <a:stretch>
                  <a:fillRect l="-983" t="-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Сколько надо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13686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что мы совершаем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96C21896-56A6-4282-85FF-86EE88AE0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444350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96C21896-56A6-4282-85FF-86EE88AE0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444350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r="-119343" b="-219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r="-615" b="-219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4892" r="-128419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84892" r="-119343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84892" r="-615" b="-863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7797" r="-128419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217797" r="-119343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217797" r="-615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555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что мы совершаем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197A621B-A2A9-403E-880D-A472A682CA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526736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197A621B-A2A9-403E-880D-A472A682CA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526736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r="-119343" b="-219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r="-615" b="-219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4892" r="-128419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84892" r="-119343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84892" r="-615" b="-863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7797" r="-128419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217797" r="-119343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217797" r="-615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9BA1BB12-770C-4D8C-B231-C14508F1A643}"/>
              </a:ext>
            </a:extLst>
          </p:cNvPr>
          <p:cNvSpPr txBox="1">
            <a:spLocks/>
          </p:cNvSpPr>
          <p:nvPr/>
        </p:nvSpPr>
        <p:spPr>
          <a:xfrm>
            <a:off x="3419872" y="3032950"/>
            <a:ext cx="1584176" cy="87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</a:t>
            </a:r>
            <a:r>
              <a:rPr lang="en-US" sz="2400" b="1" dirty="0">
                <a:solidFill>
                  <a:srgbClr val="28516A"/>
                </a:solidFill>
              </a:rPr>
              <a:t/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1 рода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406DF11E-A0D4-4CC2-A7EE-C11CDFA517BE}"/>
              </a:ext>
            </a:extLst>
          </p:cNvPr>
          <p:cNvSpPr txBox="1">
            <a:spLocks/>
          </p:cNvSpPr>
          <p:nvPr/>
        </p:nvSpPr>
        <p:spPr>
          <a:xfrm>
            <a:off x="7061553" y="1412776"/>
            <a:ext cx="1638987" cy="819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</a:t>
            </a:r>
            <a:r>
              <a:rPr lang="en-US" sz="2400" b="1" dirty="0">
                <a:solidFill>
                  <a:srgbClr val="28516A"/>
                </a:solidFill>
              </a:rPr>
              <a:t/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2 рода</a:t>
            </a:r>
          </a:p>
        </p:txBody>
      </p:sp>
    </p:spTree>
    <p:extLst>
      <p:ext uri="{BB962C8B-B14F-4D97-AF65-F5344CB8AC3E}">
        <p14:creationId xmlns:p14="http://schemas.microsoft.com/office/powerpoint/2010/main" val="37349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Ошибки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,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что мы совершаем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724455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неверна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не 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28516A"/>
                              </a:solidFill>
                            </a:rPr>
                            <a:t> </a:t>
                          </a:r>
                          <a: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a:t>отвергается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416F2F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16F2F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46D94F6-7C44-8747-9A7E-88360B3FE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724455"/>
                  </p:ext>
                </p:extLst>
              </p:nvPr>
            </p:nvGraphicFramePr>
            <p:xfrm>
              <a:off x="539552" y="692696"/>
              <a:ext cx="6497476" cy="22786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52550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66398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98093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716033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r="-119343" b="-219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r="-615" b="-219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4655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4892" r="-128419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84892" r="-119343" b="-863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84892" r="-615" b="-863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71603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7797" r="-128419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03" t="-217797" r="-119343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8308" t="-217797" r="-615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5A85BA90-287A-A94C-BDC0-FDBC1DF67994}"/>
              </a:ext>
            </a:extLst>
          </p:cNvPr>
          <p:cNvSpPr txBox="1">
            <a:spLocks/>
          </p:cNvSpPr>
          <p:nvPr/>
        </p:nvSpPr>
        <p:spPr>
          <a:xfrm>
            <a:off x="3419872" y="3032950"/>
            <a:ext cx="1584176" cy="87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</a:t>
            </a:r>
            <a:r>
              <a:rPr lang="en-US" sz="2400" b="1" dirty="0">
                <a:solidFill>
                  <a:srgbClr val="28516A"/>
                </a:solidFill>
              </a:rPr>
              <a:t/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1 рода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07CD98D6-051D-1542-B468-CCB45A64103B}"/>
              </a:ext>
            </a:extLst>
          </p:cNvPr>
          <p:cNvSpPr txBox="1">
            <a:spLocks/>
          </p:cNvSpPr>
          <p:nvPr/>
        </p:nvSpPr>
        <p:spPr>
          <a:xfrm>
            <a:off x="7061553" y="1412776"/>
            <a:ext cx="1638987" cy="819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</a:t>
            </a:r>
            <a:r>
              <a:rPr lang="en-US" sz="2400" b="1" dirty="0">
                <a:solidFill>
                  <a:srgbClr val="28516A"/>
                </a:solidFill>
              </a:rPr>
              <a:t/>
            </a:r>
            <a:br>
              <a:rPr lang="en-US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2 рода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9A78BA1-7D09-4047-A0A8-5E6117045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4151118"/>
                <a:ext cx="4622751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отвергнута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верна)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69A78BA1-7D09-4047-A0A8-5E611704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151118"/>
                <a:ext cx="4622751" cy="478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558FDAB8-9CD6-0D49-8412-48597E00DB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4691118"/>
                <a:ext cx="568863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не отвергнута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не верна)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558FDAB8-9CD6-0D49-8412-48597E00D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91118"/>
                <a:ext cx="5688632" cy="47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8429DA0-58A1-6B4B-9A64-101956B3D8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5231118"/>
                <a:ext cx="7596040" cy="5548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Величину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называют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мощностью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критерия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C8429DA0-58A1-6B4B-9A64-101956B3D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31118"/>
                <a:ext cx="7596040" cy="554822"/>
              </a:xfrm>
              <a:prstGeom prst="rect">
                <a:avLst/>
              </a:prstGeom>
              <a:blipFill>
                <a:blip r:embed="rId6"/>
                <a:stretch>
                  <a:fillRect l="-2408" t="-15385" b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64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8D269-F79B-2A4C-9389-8007B7EF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8" y="1305828"/>
            <a:ext cx="8551936" cy="4246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Размер эффекта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/>
              <p:nvPr/>
            </p:nvSpPr>
            <p:spPr>
              <a:xfrm>
                <a:off x="3406223" y="5520434"/>
                <a:ext cx="607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23" y="5520434"/>
                <a:ext cx="607795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/>
              <p:nvPr/>
            </p:nvSpPr>
            <p:spPr>
              <a:xfrm>
                <a:off x="5516330" y="5552172"/>
                <a:ext cx="6404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330" y="5552172"/>
                <a:ext cx="64049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C54BE6B-C2EC-394A-A253-F0B706A059C7}"/>
              </a:ext>
            </a:extLst>
          </p:cNvPr>
          <p:cNvCxnSpPr>
            <a:cxnSpLocks/>
          </p:cNvCxnSpPr>
          <p:nvPr/>
        </p:nvCxnSpPr>
        <p:spPr>
          <a:xfrm>
            <a:off x="3710121" y="1523510"/>
            <a:ext cx="2071988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C45CC5-83A3-4B60-AFFC-775F25DEB4E0}"/>
              </a:ext>
            </a:extLst>
          </p:cNvPr>
          <p:cNvSpPr txBox="1"/>
          <p:nvPr/>
        </p:nvSpPr>
        <p:spPr>
          <a:xfrm>
            <a:off x="3668727" y="460402"/>
            <a:ext cx="209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Размер эффекта</a:t>
            </a:r>
          </a:p>
        </p:txBody>
      </p:sp>
    </p:spTree>
    <p:extLst>
      <p:ext uri="{BB962C8B-B14F-4D97-AF65-F5344CB8AC3E}">
        <p14:creationId xmlns:p14="http://schemas.microsoft.com/office/powerpoint/2010/main" val="331994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CAEAFFB-957E-4833-A022-B112A67ACB2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Необходимое количество наблюдений зависит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размеров ошибок первого и второго рода</a:t>
            </a:r>
            <a:r>
              <a:rPr lang="en-US" dirty="0"/>
              <a:t>, </a:t>
            </a:r>
            <a:r>
              <a:rPr lang="ru-RU" dirty="0"/>
              <a:t>а также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размера эффекта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24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4118C346-986B-4E24-828F-1E95B8FF67F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Необходимое количество наблюдений зависит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размеров ошибок первого и второго рода</a:t>
            </a:r>
            <a:r>
              <a:rPr lang="en-US" dirty="0"/>
              <a:t>, </a:t>
            </a:r>
            <a:r>
              <a:rPr lang="ru-RU" dirty="0"/>
              <a:t>а также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размера эффекта</a:t>
            </a:r>
          </a:p>
          <a:p>
            <a:r>
              <a:rPr lang="ru-RU" dirty="0"/>
              <a:t>Фиксируем уровень значимости (ошибку 1 рода)</a:t>
            </a:r>
            <a:r>
              <a:rPr lang="en-US" dirty="0"/>
              <a:t>, </a:t>
            </a:r>
            <a:br>
              <a:rPr lang="en-US" dirty="0"/>
            </a:br>
            <a:r>
              <a:rPr lang="ru-RU" dirty="0"/>
              <a:t>на которую мы согласны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8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Типичные 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Уникальные пользователи за сессию</a:t>
            </a:r>
          </a:p>
          <a:p>
            <a:r>
              <a:rPr lang="ru-RU" dirty="0"/>
              <a:t>Клики на пользователя</a:t>
            </a:r>
            <a:r>
              <a:rPr lang="en-US" dirty="0"/>
              <a:t>, </a:t>
            </a:r>
            <a:r>
              <a:rPr lang="ru-RU" dirty="0"/>
              <a:t>клики на один запрос</a:t>
            </a:r>
          </a:p>
          <a:p>
            <a:r>
              <a:rPr lang="ru-RU" dirty="0"/>
              <a:t>Среднее время пользователя на сайте</a:t>
            </a:r>
          </a:p>
          <a:p>
            <a:r>
              <a:rPr lang="ru-RU" dirty="0" err="1"/>
              <a:t>Возвращаемость</a:t>
            </a:r>
            <a:r>
              <a:rPr lang="ru-RU" dirty="0"/>
              <a:t>  пользователя</a:t>
            </a:r>
          </a:p>
          <a:p>
            <a:r>
              <a:rPr lang="ru-RU" dirty="0"/>
              <a:t>Средний чек</a:t>
            </a:r>
          </a:p>
          <a:p>
            <a:r>
              <a:rPr lang="ru-RU" dirty="0"/>
              <a:t>Средний трафик</a:t>
            </a:r>
          </a:p>
          <a:p>
            <a:r>
              <a:rPr lang="ru-RU" dirty="0"/>
              <a:t>Средняя разница между ценой товара </a:t>
            </a:r>
            <a:br>
              <a:rPr lang="ru-RU" dirty="0"/>
            </a:br>
            <a:r>
              <a:rPr lang="ru-RU" dirty="0"/>
              <a:t>и его себестоимостью (маржа)</a:t>
            </a:r>
          </a:p>
        </p:txBody>
      </p:sp>
    </p:spTree>
    <p:extLst>
      <p:ext uri="{BB962C8B-B14F-4D97-AF65-F5344CB8AC3E}">
        <p14:creationId xmlns:p14="http://schemas.microsoft.com/office/powerpoint/2010/main" val="20012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B341882-373A-46EB-BAB2-C8CC9E4F9C9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Необходимое количество наблюдений зависит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размеров ошибок первого и второго рода</a:t>
            </a:r>
            <a:r>
              <a:rPr lang="en-US" dirty="0"/>
              <a:t>, </a:t>
            </a:r>
            <a:r>
              <a:rPr lang="ru-RU" dirty="0"/>
              <a:t>а также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размера эффекта</a:t>
            </a:r>
          </a:p>
          <a:p>
            <a:r>
              <a:rPr lang="ru-RU" dirty="0"/>
              <a:t>Фиксируем уровень значимости (ошибку 1 рода)</a:t>
            </a:r>
            <a:r>
              <a:rPr lang="en-US" dirty="0"/>
              <a:t>, </a:t>
            </a:r>
            <a:br>
              <a:rPr lang="en-US" dirty="0"/>
            </a:br>
            <a:r>
              <a:rPr lang="ru-RU" dirty="0"/>
              <a:t>на которую мы согласны </a:t>
            </a:r>
          </a:p>
          <a:p>
            <a:r>
              <a:rPr lang="ru-RU" dirty="0"/>
              <a:t>Подбираем соотношение</a:t>
            </a:r>
            <a:r>
              <a:rPr lang="en-US" dirty="0"/>
              <a:t> </a:t>
            </a:r>
            <a:r>
              <a:rPr lang="ru-RU" dirty="0"/>
              <a:t>между минимальным размером эффекта</a:t>
            </a:r>
            <a:r>
              <a:rPr lang="en-US" dirty="0"/>
              <a:t>, </a:t>
            </a:r>
            <a:r>
              <a:rPr lang="ru-RU" dirty="0"/>
              <a:t>желаемой мощностью</a:t>
            </a:r>
            <a:r>
              <a:rPr lang="en-US" dirty="0"/>
              <a:t> </a:t>
            </a:r>
            <a:r>
              <a:rPr lang="ru-RU" dirty="0"/>
              <a:t>и объёмом выборки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8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1FFAD6D-5F6F-DF4D-8D74-2FD6A2377C4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Необходимое количество наблюдений зависит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размеров ошибок первого и второго рода</a:t>
            </a:r>
            <a:r>
              <a:rPr lang="en-US" dirty="0"/>
              <a:t>, </a:t>
            </a:r>
            <a:r>
              <a:rPr lang="ru-RU" dirty="0"/>
              <a:t>а также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от размера эффекта</a:t>
            </a:r>
          </a:p>
          <a:p>
            <a:r>
              <a:rPr lang="ru-RU" dirty="0"/>
              <a:t>Фиксируем уровень значимости (ошибку 1 рода)</a:t>
            </a:r>
            <a:r>
              <a:rPr lang="en-US" dirty="0"/>
              <a:t>, </a:t>
            </a:r>
            <a:br>
              <a:rPr lang="en-US" dirty="0"/>
            </a:br>
            <a:r>
              <a:rPr lang="ru-RU" dirty="0"/>
              <a:t>на которую мы согласны </a:t>
            </a:r>
          </a:p>
          <a:p>
            <a:r>
              <a:rPr lang="ru-RU" dirty="0"/>
              <a:t>Подбираем соотношение</a:t>
            </a:r>
            <a:r>
              <a:rPr lang="en-US" dirty="0"/>
              <a:t> </a:t>
            </a:r>
            <a:r>
              <a:rPr lang="ru-RU" dirty="0"/>
              <a:t>между минимальным размером эффекта</a:t>
            </a:r>
            <a:r>
              <a:rPr lang="en-US" dirty="0"/>
              <a:t>, </a:t>
            </a:r>
            <a:r>
              <a:rPr lang="ru-RU" dirty="0"/>
              <a:t>желаемой мощностью</a:t>
            </a:r>
            <a:r>
              <a:rPr lang="en-US" dirty="0"/>
              <a:t> </a:t>
            </a:r>
            <a:r>
              <a:rPr lang="ru-RU" dirty="0"/>
              <a:t>и объёмом выборки</a:t>
            </a:r>
          </a:p>
          <a:p>
            <a:r>
              <a:rPr lang="ru-RU" dirty="0"/>
              <a:t>В выборе соотношении</a:t>
            </a:r>
            <a:r>
              <a:rPr lang="en-US" dirty="0"/>
              <a:t> </a:t>
            </a:r>
            <a:r>
              <a:rPr lang="ru-RU" dirty="0"/>
              <a:t>помогает заказчик эксперимента</a:t>
            </a:r>
            <a:r>
              <a:rPr lang="en-US" dirty="0"/>
              <a:t>, </a:t>
            </a:r>
            <a:br>
              <a:rPr lang="en-US" dirty="0"/>
            </a:br>
            <a:r>
              <a:rPr lang="ru-RU" dirty="0"/>
              <a:t>у него обычно есть ограничения</a:t>
            </a:r>
            <a:r>
              <a:rPr lang="en-US" dirty="0"/>
              <a:t>, </a:t>
            </a:r>
            <a:r>
              <a:rPr lang="ru-RU" dirty="0"/>
              <a:t>с которыми нам придётся работать (количество магазинов</a:t>
            </a:r>
            <a:r>
              <a:rPr lang="en-US" dirty="0"/>
              <a:t>, </a:t>
            </a:r>
            <a:r>
              <a:rPr lang="ru-RU" dirty="0"/>
              <a:t>длительность АБ-теста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r>
              <a:rPr lang="ru-RU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Таблица эффекта-ошибки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1E1FF583-D66E-4D2B-8C19-B82F747B9D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455132"/>
                  </p:ext>
                </p:extLst>
              </p:nvPr>
            </p:nvGraphicFramePr>
            <p:xfrm>
              <a:off x="2526156" y="1193349"/>
              <a:ext cx="6081740" cy="3511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6348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9772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35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C0504D"/>
                              </a:solidFill>
                            </a:rPr>
                            <a:t>много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1.5%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7735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416F2F"/>
                              </a:solidFill>
                            </a:rPr>
                            <a:t>мало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6333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1E1FF583-D66E-4D2B-8C19-B82F747B9D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455132"/>
                  </p:ext>
                </p:extLst>
              </p:nvPr>
            </p:nvGraphicFramePr>
            <p:xfrm>
              <a:off x="2526156" y="1193349"/>
              <a:ext cx="6081740" cy="3511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6348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30050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005" r="-20201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500" r="-10100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500" r="-1000" b="-7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5556" r="-400500" b="-28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C0504D"/>
                              </a:solidFill>
                            </a:rPr>
                            <a:t>много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9231" r="-400500" b="-4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74026" r="-4005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74026" r="-400500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27407" r="-400500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416F2F"/>
                              </a:solidFill>
                            </a:rPr>
                            <a:t>мало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6333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842217F-9959-49CA-ADC7-E4FA80A4A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1960" y="668358"/>
                <a:ext cx="3744416" cy="54406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Ошибка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/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2 рода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D842217F-9959-49CA-ADC7-E4FA80A4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668358"/>
                <a:ext cx="3744416" cy="544064"/>
              </a:xfrm>
              <a:prstGeom prst="rect">
                <a:avLst/>
              </a:prstGeom>
              <a:blipFill>
                <a:blip r:embed="rId4"/>
                <a:stretch>
                  <a:fillRect t="-16854" b="-22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45CC9D6A-CB78-493B-89F7-1E8C7550932F}"/>
              </a:ext>
            </a:extLst>
          </p:cNvPr>
          <p:cNvSpPr txBox="1">
            <a:spLocks/>
          </p:cNvSpPr>
          <p:nvPr/>
        </p:nvSpPr>
        <p:spPr>
          <a:xfrm>
            <a:off x="827584" y="2516839"/>
            <a:ext cx="1271180" cy="864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размер эффекта</a:t>
            </a:r>
          </a:p>
        </p:txBody>
      </p:sp>
    </p:spTree>
    <p:extLst>
      <p:ext uri="{BB962C8B-B14F-4D97-AF65-F5344CB8AC3E}">
        <p14:creationId xmlns:p14="http://schemas.microsoft.com/office/powerpoint/2010/main" val="27393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Таблица эффекта-ошибки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40050296-74AA-6644-8667-7E066B22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361442"/>
                  </p:ext>
                </p:extLst>
              </p:nvPr>
            </p:nvGraphicFramePr>
            <p:xfrm>
              <a:off x="2526156" y="1193349"/>
              <a:ext cx="6081740" cy="3511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6348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29772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35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C0504D"/>
                              </a:solidFill>
                            </a:rPr>
                            <a:t>много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1.5%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7735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10%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416F2F"/>
                              </a:solidFill>
                            </a:rPr>
                            <a:t>мало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6333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40050296-74AA-6644-8667-7E066B22C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361442"/>
                  </p:ext>
                </p:extLst>
              </p:nvPr>
            </p:nvGraphicFramePr>
            <p:xfrm>
              <a:off x="2526156" y="1193349"/>
              <a:ext cx="6081740" cy="3511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6348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2301553334"/>
                        </a:ext>
                      </a:extLst>
                    </a:gridCol>
                    <a:gridCol w="1216348">
                      <a:extLst>
                        <a:ext uri="{9D8B030D-6E8A-4147-A177-3AD203B41FA5}">
                          <a16:colId xmlns:a16="http://schemas.microsoft.com/office/drawing/2014/main" val="38350636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30050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005" r="-20201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500" r="-101000" b="-7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500" r="-1000" b="-7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5556" r="-400500" b="-28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C0504D"/>
                              </a:solidFill>
                            </a:rPr>
                            <a:t>много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9231" r="-400500" b="-4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8299883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74026" r="-4005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5367600"/>
                      </a:ext>
                    </a:extLst>
                  </a:tr>
                  <a:tr h="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74026" r="-400500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68067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27407" r="-400500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0059A9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416F2F"/>
                              </a:solidFill>
                            </a:rPr>
                            <a:t>мало данных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6333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1A57F0F-CA98-8F4E-A39C-0D8A3E6BB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1960" y="668358"/>
                <a:ext cx="3744416" cy="54406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Ошибка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/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2 рода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1A57F0F-CA98-8F4E-A39C-0D8A3E6B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668358"/>
                <a:ext cx="3744416" cy="544064"/>
              </a:xfrm>
              <a:prstGeom prst="rect">
                <a:avLst/>
              </a:prstGeom>
              <a:blipFill>
                <a:blip r:embed="rId4"/>
                <a:stretch>
                  <a:fillRect t="-16854" b="-22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F5C04091-A30D-F945-8F5F-A63BF4CBBFB0}"/>
              </a:ext>
            </a:extLst>
          </p:cNvPr>
          <p:cNvSpPr txBox="1">
            <a:spLocks/>
          </p:cNvSpPr>
          <p:nvPr/>
        </p:nvSpPr>
        <p:spPr>
          <a:xfrm>
            <a:off x="827584" y="2516839"/>
            <a:ext cx="1271180" cy="864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размер эффекта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4570E1C-932D-A84D-B1C6-FA8AE5CCBBA7}"/>
              </a:ext>
            </a:extLst>
          </p:cNvPr>
          <p:cNvSpPr/>
          <p:nvPr/>
        </p:nvSpPr>
        <p:spPr>
          <a:xfrm>
            <a:off x="611560" y="4873875"/>
            <a:ext cx="7488833" cy="13681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C2D694-6F1B-4C3B-A2F1-F9F15263DDEA}"/>
              </a:ext>
            </a:extLst>
          </p:cNvPr>
          <p:cNvGrpSpPr/>
          <p:nvPr/>
        </p:nvGrpSpPr>
        <p:grpSpPr>
          <a:xfrm>
            <a:off x="827584" y="4997403"/>
            <a:ext cx="7416824" cy="1124552"/>
            <a:chOff x="907900" y="4968744"/>
            <a:chExt cx="7702087" cy="1124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0A6F3-F13D-6345-9B83-24F7A5B20645}"/>
                </a:ext>
              </a:extLst>
            </p:cNvPr>
            <p:cNvSpPr txBox="1"/>
            <p:nvPr/>
          </p:nvSpPr>
          <p:spPr>
            <a:xfrm>
              <a:off x="1458681" y="4968744"/>
              <a:ext cx="7151306" cy="1124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dirty="0">
                  <a:solidFill>
                    <a:srgbClr val="C0504D"/>
                  </a:solidFill>
                </a:rPr>
                <a:t>Совокупность этих трёх параметров (ошибка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en-US" sz="2400" dirty="0">
                  <a:solidFill>
                    <a:srgbClr val="C0504D"/>
                  </a:solidFill>
                </a:rPr>
                <a:t>1/2</a:t>
              </a:r>
              <a:r>
                <a:rPr lang="ru-RU" sz="2400" dirty="0">
                  <a:solidFill>
                    <a:srgbClr val="C0504D"/>
                  </a:solidFill>
                </a:rPr>
                <a:t> рода</a:t>
              </a:r>
              <a:r>
                <a:rPr lang="en-US" sz="2400" dirty="0">
                  <a:solidFill>
                    <a:srgbClr val="C0504D"/>
                  </a:solidFill>
                </a:rPr>
                <a:t>, </a:t>
              </a:r>
              <a:r>
                <a:rPr lang="ru-RU" sz="2400" dirty="0">
                  <a:solidFill>
                    <a:srgbClr val="C0504D"/>
                  </a:solidFill>
                </a:rPr>
                <a:t>размер эффекта) позволяют рассчитать необходимый для эксперимента объём выборки</a:t>
              </a:r>
              <a:r>
                <a:rPr lang="en-US" sz="2400" dirty="0">
                  <a:solidFill>
                    <a:srgbClr val="C0504D"/>
                  </a:solidFill>
                </a:rPr>
                <a:t>.</a:t>
              </a:r>
              <a:endParaRPr lang="ru-RU" sz="2400" dirty="0">
                <a:solidFill>
                  <a:srgbClr val="C0504D"/>
                </a:solidFill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1E9662-6789-9645-BBF2-543D1F84645D}"/>
                </a:ext>
              </a:extLst>
            </p:cNvPr>
            <p:cNvSpPr/>
            <p:nvPr/>
          </p:nvSpPr>
          <p:spPr>
            <a:xfrm>
              <a:off x="907900" y="5007311"/>
              <a:ext cx="30583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57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C6264C8-C5B1-43AC-B687-57588137849F}"/>
              </a:ext>
            </a:extLst>
          </p:cNvPr>
          <p:cNvGrpSpPr/>
          <p:nvPr/>
        </p:nvGrpSpPr>
        <p:grpSpPr>
          <a:xfrm>
            <a:off x="1763688" y="3789040"/>
            <a:ext cx="5353197" cy="1184170"/>
            <a:chOff x="2327450" y="4242055"/>
            <a:chExt cx="5353197" cy="1184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CB134C03-A723-4F44-BFC3-25ED530928DE}"/>
                    </a:ext>
                  </a:extLst>
                </p:cNvPr>
                <p:cNvSpPr/>
                <p:nvPr/>
              </p:nvSpPr>
              <p:spPr>
                <a:xfrm>
                  <a:off x="2327450" y="4242055"/>
                  <a:ext cx="5353197" cy="11841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CB134C03-A723-4F44-BFC3-25ED53092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450" y="4242055"/>
                  <a:ext cx="5353197" cy="11841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B2AB84B7-1D7A-4089-AB10-103C4AA03247}"/>
                    </a:ext>
                  </a:extLst>
                </p:cNvPr>
                <p:cNvSpPr/>
                <p:nvPr/>
              </p:nvSpPr>
              <p:spPr>
                <a:xfrm>
                  <a:off x="5947625" y="471551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88D67097-ACF0-46D9-B221-C7353C3827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625" y="4715518"/>
                  <a:ext cx="43095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818B10C9-04B8-4E97-9810-0F695426A2B1}"/>
                    </a:ext>
                  </a:extLst>
                </p:cNvPr>
                <p:cNvSpPr/>
                <p:nvPr/>
              </p:nvSpPr>
              <p:spPr>
                <a:xfrm>
                  <a:off x="5901831" y="435547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8745132-C184-4E09-9E4D-9EA8C890D7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831" y="4355478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E5B8F376-32B9-45FE-A840-029CD1C47C0F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5E5E5E"/>
                </a:solidFill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>
                <a:solidFill>
                  <a:srgbClr val="373737"/>
                </a:solidFill>
              </a:rPr>
              <a:t>проверяем равенство конверсий до и после нововведений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A3EA6433-CA53-4EAC-A4E1-7236DC54F2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168946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A3EA6433-CA53-4EAC-A4E1-7236DC54F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68946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15719601-FAD0-405F-8F16-CFF58595DE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22946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15719601-FAD0-405F-8F16-CFF58595D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2946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105F2B4-B958-4449-AAEB-858AE630F4FB}"/>
              </a:ext>
            </a:extLst>
          </p:cNvPr>
          <p:cNvSpPr/>
          <p:nvPr/>
        </p:nvSpPr>
        <p:spPr>
          <a:xfrm>
            <a:off x="612000" y="2880000"/>
            <a:ext cx="7417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Используем асимптотически-нормальный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204654B-3636-45B7-9DF7-7A93DA64335B}"/>
              </a:ext>
            </a:extLst>
          </p:cNvPr>
          <p:cNvGrpSpPr/>
          <p:nvPr/>
        </p:nvGrpSpPr>
        <p:grpSpPr>
          <a:xfrm>
            <a:off x="1763688" y="3789040"/>
            <a:ext cx="5353197" cy="1184170"/>
            <a:chOff x="2327450" y="4242055"/>
            <a:chExt cx="5353197" cy="1184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2BE3BEB9-4B7A-4B9F-9335-627692F06B33}"/>
                    </a:ext>
                  </a:extLst>
                </p:cNvPr>
                <p:cNvSpPr/>
                <p:nvPr/>
              </p:nvSpPr>
              <p:spPr>
                <a:xfrm>
                  <a:off x="2327450" y="4242055"/>
                  <a:ext cx="5353197" cy="11841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2BE3BEB9-4B7A-4B9F-9335-627692F06B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450" y="4242055"/>
                  <a:ext cx="5353197" cy="11841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88D67097-ACF0-46D9-B221-C7353C3827A3}"/>
                    </a:ext>
                  </a:extLst>
                </p:cNvPr>
                <p:cNvSpPr/>
                <p:nvPr/>
              </p:nvSpPr>
              <p:spPr>
                <a:xfrm>
                  <a:off x="5947625" y="4715518"/>
                  <a:ext cx="4309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88D67097-ACF0-46D9-B221-C7353C3827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625" y="4715518"/>
                  <a:ext cx="43095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8745132-C184-4E09-9E4D-9EA8C890D79D}"/>
                    </a:ext>
                  </a:extLst>
                </p:cNvPr>
                <p:cNvSpPr/>
                <p:nvPr/>
              </p:nvSpPr>
              <p:spPr>
                <a:xfrm>
                  <a:off x="5901831" y="4355478"/>
                  <a:ext cx="5115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𝑎𝑠𝑦</m:t>
                        </m:r>
                      </m:oMath>
                    </m:oMathPara>
                  </a14:m>
                  <a:endParaRPr lang="ru-RU" sz="1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58745132-C184-4E09-9E4D-9EA8C890D7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831" y="4355478"/>
                  <a:ext cx="51155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id="{9F6ACCE1-40CF-4F59-A990-47EC7932795E}"/>
              </a:ext>
            </a:extLst>
          </p:cNvPr>
          <p:cNvSpPr/>
          <p:nvPr/>
        </p:nvSpPr>
        <p:spPr>
          <a:xfrm>
            <a:off x="2990982" y="3789040"/>
            <a:ext cx="1656184" cy="42120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BF8CA89-D4A0-1F47-A001-BCBDC1336AC5}"/>
              </a:ext>
            </a:extLst>
          </p:cNvPr>
          <p:cNvSpPr/>
          <p:nvPr/>
        </p:nvSpPr>
        <p:spPr>
          <a:xfrm>
            <a:off x="2840236" y="5034217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размер эффекта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D890CEB1-9A69-436C-88CD-EF61040EEE9E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959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5E5E5E"/>
                </a:solidFill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>
                <a:solidFill>
                  <a:srgbClr val="373737"/>
                </a:solidFill>
              </a:rPr>
              <a:t>проверяем равенство конверсий до и после нововведений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497D0858-11AB-4B2E-BC1C-C11F5BFF1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1689466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497D0858-11AB-4B2E-BC1C-C11F5BFF1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689466"/>
                <a:ext cx="1656184" cy="47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DE1F7A2-BE30-4903-9D48-3BB5B62FDB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2229466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DE1F7A2-BE30-4903-9D48-3BB5B62F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29466"/>
                <a:ext cx="1656186" cy="478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644E7F3-70C0-4327-93E6-597A779149F8}"/>
              </a:ext>
            </a:extLst>
          </p:cNvPr>
          <p:cNvSpPr/>
          <p:nvPr/>
        </p:nvSpPr>
        <p:spPr>
          <a:xfrm>
            <a:off x="612000" y="2880000"/>
            <a:ext cx="7417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Используем асимптотически-нормальный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7E0FD52-319A-4C9A-9858-15224C1B41F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556994" cy="55369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второго рода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CDE7A71-4A82-4C58-ACD4-96933C7CA24B}"/>
                  </a:ext>
                </a:extLst>
              </p:cNvPr>
              <p:cNvSpPr/>
              <p:nvPr/>
            </p:nvSpPr>
            <p:spPr>
              <a:xfrm>
                <a:off x="1539246" y="1408276"/>
                <a:ext cx="6094104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CDE7A71-4A82-4C58-ACD4-96933C7CA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46" y="1408276"/>
                <a:ext cx="6094104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Сколько нужно наблюдений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62DED764-4529-AB4B-BB5D-5872EA1BDC84}"/>
              </a:ext>
            </a:extLst>
          </p:cNvPr>
          <p:cNvSpPr txBox="1">
            <a:spLocks/>
          </p:cNvSpPr>
          <p:nvPr/>
        </p:nvSpPr>
        <p:spPr>
          <a:xfrm>
            <a:off x="612000" y="3060000"/>
            <a:ext cx="3384596" cy="55369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Число наблюдений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3EE802-C318-C84C-AAE1-1CB399A94871}"/>
                  </a:ext>
                </a:extLst>
              </p:cNvPr>
              <p:cNvSpPr/>
              <p:nvPr/>
            </p:nvSpPr>
            <p:spPr>
              <a:xfrm>
                <a:off x="1475656" y="3885245"/>
                <a:ext cx="6700744" cy="1137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ru-RU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ra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3EE802-C318-C84C-AAE1-1CB399A94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885245"/>
                <a:ext cx="6700744" cy="1137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C7C6B104-F643-5F46-BCDF-DF1406051D7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556994" cy="55369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Ошибка второго рода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F8723BB-CCEE-FE41-AB2D-5B7CD4A9E848}"/>
                  </a:ext>
                </a:extLst>
              </p:cNvPr>
              <p:cNvSpPr/>
              <p:nvPr/>
            </p:nvSpPr>
            <p:spPr>
              <a:xfrm>
                <a:off x="1539246" y="1408276"/>
                <a:ext cx="6094104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F8723BB-CCEE-FE41-AB2D-5B7CD4A9E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46" y="1408276"/>
                <a:ext cx="6094104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E6064C91-DB45-FE42-8047-845C9631DD5D}"/>
              </a:ext>
            </a:extLst>
          </p:cNvPr>
          <p:cNvSpPr/>
          <p:nvPr/>
        </p:nvSpPr>
        <p:spPr>
          <a:xfrm>
            <a:off x="4184687" y="4522334"/>
            <a:ext cx="1656184" cy="42120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8E0122-B869-0040-BA00-B5C3ECD411B0}"/>
              </a:ext>
            </a:extLst>
          </p:cNvPr>
          <p:cNvSpPr/>
          <p:nvPr/>
        </p:nvSpPr>
        <p:spPr>
          <a:xfrm>
            <a:off x="4067944" y="503422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размер эффекта</a:t>
            </a:r>
          </a:p>
        </p:txBody>
      </p:sp>
    </p:spTree>
    <p:extLst>
      <p:ext uri="{BB962C8B-B14F-4D97-AF65-F5344CB8AC3E}">
        <p14:creationId xmlns:p14="http://schemas.microsoft.com/office/powerpoint/2010/main" val="243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Анализ мощности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DC37051-32F3-48B4-AC86-9111B28BDBB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2520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До эксперимента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endParaRPr lang="ru-RU" b="1" dirty="0">
              <a:solidFill>
                <a:srgbClr val="28516A"/>
              </a:solidFill>
            </a:endParaRPr>
          </a:p>
          <a:p>
            <a:r>
              <a:rPr lang="ru-RU" dirty="0"/>
              <a:t>Какой нужен объём выборки</a:t>
            </a:r>
            <a:r>
              <a:rPr lang="en-US" dirty="0"/>
              <a:t>, </a:t>
            </a:r>
            <a:r>
              <a:rPr lang="ru-RU" dirty="0"/>
              <a:t>чтобы найти различия </a:t>
            </a:r>
            <a:br>
              <a:rPr lang="ru-RU" dirty="0"/>
            </a:br>
            <a:r>
              <a:rPr lang="ru-RU" dirty="0"/>
              <a:t>с разумной степенью уверенности</a:t>
            </a:r>
          </a:p>
          <a:p>
            <a:r>
              <a:rPr lang="ru-RU" dirty="0"/>
              <a:t>Различия какой величины мы можем найти</a:t>
            </a:r>
            <a:r>
              <a:rPr lang="en-US" dirty="0"/>
              <a:t>, </a:t>
            </a:r>
            <a:r>
              <a:rPr lang="ru-RU" dirty="0"/>
              <a:t>если известен объём выборки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Анализ мощности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2520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До эксперимента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endParaRPr lang="ru-RU" b="1" dirty="0">
              <a:solidFill>
                <a:srgbClr val="28516A"/>
              </a:solidFill>
            </a:endParaRPr>
          </a:p>
          <a:p>
            <a:r>
              <a:rPr lang="ru-RU" dirty="0"/>
              <a:t>Какой нужен объём выборки</a:t>
            </a:r>
            <a:r>
              <a:rPr lang="en-US" dirty="0"/>
              <a:t>, </a:t>
            </a:r>
            <a:r>
              <a:rPr lang="ru-RU" dirty="0"/>
              <a:t>чтобы найти различия </a:t>
            </a:r>
            <a:br>
              <a:rPr lang="ru-RU" dirty="0"/>
            </a:br>
            <a:r>
              <a:rPr lang="ru-RU" dirty="0"/>
              <a:t>с разумной степенью уверенности</a:t>
            </a:r>
          </a:p>
          <a:p>
            <a:r>
              <a:rPr lang="ru-RU" dirty="0"/>
              <a:t>Различия какой величины мы можем найти</a:t>
            </a:r>
            <a:r>
              <a:rPr lang="en-US" dirty="0"/>
              <a:t>, </a:t>
            </a:r>
            <a:r>
              <a:rPr lang="ru-RU" dirty="0"/>
              <a:t>если известен объём выборки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A239B9E-8188-254B-AA7A-154D646EF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84984"/>
                <a:ext cx="7848872" cy="2520280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 b="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indent="0">
                  <a:buNone/>
                </a:pPr>
                <a:r>
                  <a:rPr lang="ru-RU" b="1" dirty="0">
                    <a:solidFill>
                      <a:srgbClr val="28516A"/>
                    </a:solidFill>
                  </a:rPr>
                  <a:t>После эксперимента</a:t>
                </a:r>
                <a:r>
                  <a:rPr lang="en-US" b="1" dirty="0">
                    <a:solidFill>
                      <a:srgbClr val="28516A"/>
                    </a:solidFill>
                  </a:rPr>
                  <a:t>: </a:t>
                </a:r>
                <a:endParaRPr lang="ru-RU" b="1" dirty="0">
                  <a:solidFill>
                    <a:srgbClr val="28516A"/>
                  </a:solidFill>
                </a:endParaRPr>
              </a:p>
              <a:p>
                <a:r>
                  <a:rPr lang="ru-RU" dirty="0"/>
                  <a:t>смогли бы мы найти различия с помощью нашего эксперимента</a:t>
                </a:r>
                <a:r>
                  <a:rPr lang="en-US" dirty="0"/>
                  <a:t>, </a:t>
                </a:r>
                <a:r>
                  <a:rPr lang="ru-RU" dirty="0"/>
                  <a:t>если бы величина эффекта была равна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ru-RU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A239B9E-8188-254B-AA7A-154D646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84984"/>
                <a:ext cx="7848872" cy="2520280"/>
              </a:xfrm>
              <a:prstGeom prst="rect">
                <a:avLst/>
              </a:prstGeom>
              <a:blipFill>
                <a:blip r:embed="rId3"/>
                <a:stretch>
                  <a:fillRect l="-1165" t="-1695" r="-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70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Где используются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A22082-DC99-45EF-992B-24378936FD86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Изменение дизайна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6674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0E54DD3-0E85-46E9-8FF5-4613B0E11F7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33123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многих критериев можно вывести формулу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для расчёта необходимого числа наблюдений</a:t>
            </a:r>
          </a:p>
        </p:txBody>
      </p:sp>
    </p:spTree>
    <p:extLst>
      <p:ext uri="{BB962C8B-B14F-4D97-AF65-F5344CB8AC3E}">
        <p14:creationId xmlns:p14="http://schemas.microsoft.com/office/powerpoint/2010/main" val="33259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76D07B9-172F-498A-A4CA-A62EC1556F7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33123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многих критериев можно вывести формулу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для расчёта необходимого числа наблюдений</a:t>
            </a:r>
          </a:p>
          <a:p>
            <a:r>
              <a:rPr lang="ru-RU" dirty="0"/>
              <a:t>Число наблюдений зависит от ошибок ½ рода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минимального размера эффекта</a:t>
            </a:r>
            <a:r>
              <a:rPr lang="en-US" dirty="0"/>
              <a:t>, </a:t>
            </a:r>
            <a:r>
              <a:rPr lang="ru-RU" dirty="0"/>
              <a:t>который мы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хотим уловить</a:t>
            </a:r>
          </a:p>
        </p:txBody>
      </p:sp>
    </p:spTree>
    <p:extLst>
      <p:ext uri="{BB962C8B-B14F-4D97-AF65-F5344CB8AC3E}">
        <p14:creationId xmlns:p14="http://schemas.microsoft.com/office/powerpoint/2010/main" val="39694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1F55571-6707-ED45-8B58-1AE1D8D40A8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848872" cy="33123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многих критериев можно вывести формулу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для расчёта необходимого числа наблюдений</a:t>
            </a:r>
          </a:p>
          <a:p>
            <a:r>
              <a:rPr lang="ru-RU" dirty="0"/>
              <a:t>Число наблюдений зависит от ошибок ½ рода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минимального размера эффекта</a:t>
            </a:r>
            <a:r>
              <a:rPr lang="en-US" dirty="0"/>
              <a:t>, </a:t>
            </a:r>
            <a:r>
              <a:rPr lang="ru-RU" dirty="0"/>
              <a:t>который мы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хотим уловить</a:t>
            </a:r>
          </a:p>
          <a:p>
            <a:r>
              <a:rPr lang="ru-RU" dirty="0"/>
              <a:t>Перед экспериментом необходимое число наблюдений определяют исходя из пожеланий заказчика и физических возможностей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Метрики для АБ-тестов</a:t>
            </a:r>
          </a:p>
        </p:txBody>
      </p:sp>
    </p:spTree>
    <p:extLst>
      <p:ext uri="{BB962C8B-B14F-4D97-AF65-F5344CB8AC3E}">
        <p14:creationId xmlns:p14="http://schemas.microsoft.com/office/powerpoint/2010/main" val="12873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BC8D83-529E-4A10-91EB-D8CE62EB8CC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</p:txBody>
      </p:sp>
    </p:spTree>
    <p:extLst>
      <p:ext uri="{BB962C8B-B14F-4D97-AF65-F5344CB8AC3E}">
        <p14:creationId xmlns:p14="http://schemas.microsoft.com/office/powerpoint/2010/main" val="119892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931E8D-AB1D-4E44-AED3-1E63A71BE0A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  <a:p>
            <a:r>
              <a:rPr lang="ru-RU" b="0" dirty="0">
                <a:solidFill>
                  <a:srgbClr val="373737"/>
                </a:solidFill>
              </a:rPr>
              <a:t>Метрики бывают разными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они конструируются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бизнес-задачи </a:t>
            </a:r>
          </a:p>
        </p:txBody>
      </p:sp>
    </p:spTree>
    <p:extLst>
      <p:ext uri="{BB962C8B-B14F-4D97-AF65-F5344CB8AC3E}">
        <p14:creationId xmlns:p14="http://schemas.microsoft.com/office/powerpoint/2010/main" val="39692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8E74FB-B1B2-4CCD-A0E1-68630E7834B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  <a:p>
            <a:r>
              <a:rPr lang="ru-RU" b="0" dirty="0">
                <a:solidFill>
                  <a:srgbClr val="373737"/>
                </a:solidFill>
              </a:rPr>
              <a:t>Метрики бывают разными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они конструируются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бизнес-задачи </a:t>
            </a:r>
          </a:p>
          <a:p>
            <a:r>
              <a:rPr lang="ru-RU" b="0" dirty="0">
                <a:solidFill>
                  <a:srgbClr val="373737"/>
                </a:solidFill>
              </a:rPr>
              <a:t>Иногда метрики привязаны к деньгам</a:t>
            </a:r>
          </a:p>
        </p:txBody>
      </p:sp>
    </p:spTree>
    <p:extLst>
      <p:ext uri="{BB962C8B-B14F-4D97-AF65-F5344CB8AC3E}">
        <p14:creationId xmlns:p14="http://schemas.microsoft.com/office/powerpoint/2010/main" val="11346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D171B9-C6C1-45F6-A81E-9D04AE94963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  <a:p>
            <a:r>
              <a:rPr lang="ru-RU" b="0" dirty="0">
                <a:solidFill>
                  <a:srgbClr val="373737"/>
                </a:solidFill>
              </a:rPr>
              <a:t>Метрики бывают разными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они конструируются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бизнес-задачи </a:t>
            </a:r>
          </a:p>
          <a:p>
            <a:r>
              <a:rPr lang="ru-RU" b="0" dirty="0">
                <a:solidFill>
                  <a:srgbClr val="373737"/>
                </a:solidFill>
              </a:rPr>
              <a:t>Иногда метрики привязаны к деньгам</a:t>
            </a:r>
          </a:p>
          <a:p>
            <a:r>
              <a:rPr lang="ru-RU" b="0" dirty="0">
                <a:solidFill>
                  <a:srgbClr val="373737"/>
                </a:solidFill>
              </a:rPr>
              <a:t>Чаще всего денежные метрики грубые (слабо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 реагируют на </a:t>
            </a:r>
            <a:r>
              <a:rPr lang="ru-RU" b="0" dirty="0" smtClean="0">
                <a:solidFill>
                  <a:srgbClr val="373737"/>
                </a:solidFill>
              </a:rPr>
              <a:t>изменения, </a:t>
            </a:r>
            <a:r>
              <a:rPr lang="ru-RU" b="0" dirty="0">
                <a:solidFill>
                  <a:srgbClr val="373737"/>
                </a:solidFill>
              </a:rPr>
              <a:t>либо надо очень много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 smtClean="0">
                <a:solidFill>
                  <a:srgbClr val="373737"/>
                </a:solidFill>
              </a:rPr>
              <a:t>времени, </a:t>
            </a:r>
            <a:r>
              <a:rPr lang="ru-RU" b="0" dirty="0">
                <a:solidFill>
                  <a:srgbClr val="373737"/>
                </a:solidFill>
              </a:rPr>
              <a:t>чтобы их измерить)</a:t>
            </a:r>
          </a:p>
        </p:txBody>
      </p:sp>
    </p:spTree>
    <p:extLst>
      <p:ext uri="{BB962C8B-B14F-4D97-AF65-F5344CB8AC3E}">
        <p14:creationId xmlns:p14="http://schemas.microsoft.com/office/powerpoint/2010/main" val="35689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31D35E-D7B0-422C-AC0E-349B3254E8E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  <a:p>
            <a:r>
              <a:rPr lang="ru-RU" b="0" dirty="0">
                <a:solidFill>
                  <a:srgbClr val="373737"/>
                </a:solidFill>
              </a:rPr>
              <a:t>Метрики бывают разными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они конструируются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бизнес-задачи </a:t>
            </a:r>
          </a:p>
          <a:p>
            <a:r>
              <a:rPr lang="ru-RU" b="0" dirty="0">
                <a:solidFill>
                  <a:srgbClr val="373737"/>
                </a:solidFill>
              </a:rPr>
              <a:t>Иногда метрики привязаны к деньгам</a:t>
            </a:r>
          </a:p>
          <a:p>
            <a:r>
              <a:rPr lang="ru-RU" b="0" dirty="0">
                <a:solidFill>
                  <a:srgbClr val="373737"/>
                </a:solidFill>
              </a:rPr>
              <a:t>Чаще всего денежные метрики грубые (слабо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 реагируют на </a:t>
            </a:r>
            <a:r>
              <a:rPr lang="ru-RU" b="0" dirty="0" smtClean="0">
                <a:solidFill>
                  <a:srgbClr val="373737"/>
                </a:solidFill>
              </a:rPr>
              <a:t>изменения, </a:t>
            </a:r>
            <a:r>
              <a:rPr lang="ru-RU" b="0" dirty="0">
                <a:solidFill>
                  <a:srgbClr val="373737"/>
                </a:solidFill>
              </a:rPr>
              <a:t>либо надо очень много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 smtClean="0">
                <a:solidFill>
                  <a:srgbClr val="373737"/>
                </a:solidFill>
              </a:rPr>
              <a:t>времени, </a:t>
            </a:r>
            <a:r>
              <a:rPr lang="ru-RU" b="0" dirty="0">
                <a:solidFill>
                  <a:srgbClr val="373737"/>
                </a:solidFill>
              </a:rPr>
              <a:t>чтобы их измерить)</a:t>
            </a:r>
          </a:p>
          <a:p>
            <a:r>
              <a:rPr lang="ru-RU" b="0" dirty="0">
                <a:solidFill>
                  <a:srgbClr val="373737"/>
                </a:solidFill>
              </a:rPr>
              <a:t>Из-за этого чистым денежным метрикам предпочтительнее промежуточные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33003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Метрики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0" dirty="0">
                <a:solidFill>
                  <a:srgbClr val="373737"/>
                </a:solidFill>
              </a:rPr>
              <a:t>Показатель для улучшения – метрика </a:t>
            </a:r>
          </a:p>
          <a:p>
            <a:r>
              <a:rPr lang="ru-RU" b="0" dirty="0">
                <a:solidFill>
                  <a:srgbClr val="373737"/>
                </a:solidFill>
              </a:rPr>
              <a:t>Метрики бывают разными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они конструируются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бизнес-задачи </a:t>
            </a:r>
          </a:p>
          <a:p>
            <a:r>
              <a:rPr lang="ru-RU" b="0" dirty="0">
                <a:solidFill>
                  <a:srgbClr val="373737"/>
                </a:solidFill>
              </a:rPr>
              <a:t>Иногда метрики привязаны к деньгам</a:t>
            </a:r>
          </a:p>
          <a:p>
            <a:r>
              <a:rPr lang="ru-RU" b="0" dirty="0">
                <a:solidFill>
                  <a:srgbClr val="373737"/>
                </a:solidFill>
              </a:rPr>
              <a:t>Чаще всего денежные метрики грубые (слабо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 реагируют на изменения </a:t>
            </a:r>
            <a:r>
              <a:rPr lang="ru-RU" b="0" dirty="0" smtClean="0">
                <a:solidFill>
                  <a:srgbClr val="373737"/>
                </a:solidFill>
              </a:rPr>
              <a:t>либо, </a:t>
            </a:r>
            <a:r>
              <a:rPr lang="ru-RU" b="0" dirty="0">
                <a:solidFill>
                  <a:srgbClr val="373737"/>
                </a:solidFill>
              </a:rPr>
              <a:t>надо очень много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 smtClean="0">
                <a:solidFill>
                  <a:srgbClr val="373737"/>
                </a:solidFill>
              </a:rPr>
              <a:t>времени, </a:t>
            </a:r>
            <a:r>
              <a:rPr lang="ru-RU" b="0" dirty="0">
                <a:solidFill>
                  <a:srgbClr val="373737"/>
                </a:solidFill>
              </a:rPr>
              <a:t>чтобы их измерить)</a:t>
            </a:r>
          </a:p>
          <a:p>
            <a:r>
              <a:rPr lang="ru-RU" b="0" dirty="0">
                <a:solidFill>
                  <a:srgbClr val="373737"/>
                </a:solidFill>
              </a:rPr>
              <a:t>Из-за этого чистым денежным метрикам предпочтительнее промежуточные метрики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35FA37A8-0F23-9B4B-990A-714BCE704C24}"/>
              </a:ext>
            </a:extLst>
          </p:cNvPr>
          <p:cNvSpPr/>
          <p:nvPr/>
        </p:nvSpPr>
        <p:spPr>
          <a:xfrm>
            <a:off x="828024" y="5251529"/>
            <a:ext cx="7488392" cy="105779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D5AEB-5BED-4E4F-8A83-C9F2D41BAA3D}"/>
              </a:ext>
            </a:extLst>
          </p:cNvPr>
          <p:cNvSpPr txBox="1"/>
          <p:nvPr/>
        </p:nvSpPr>
        <p:spPr>
          <a:xfrm>
            <a:off x="1044048" y="5380313"/>
            <a:ext cx="7416384" cy="1129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Сайт с арендой квартир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число посетителей за день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уникальных посетителей и </a:t>
            </a:r>
            <a:r>
              <a:rPr lang="ru-RU" sz="2400" dirty="0" err="1">
                <a:solidFill>
                  <a:srgbClr val="373737"/>
                </a:solidFill>
              </a:rPr>
              <a:t>тп</a:t>
            </a:r>
            <a:r>
              <a:rPr lang="ru-RU" sz="2400" dirty="0">
                <a:solidFill>
                  <a:srgbClr val="373737"/>
                </a:solidFill>
              </a:rPr>
              <a:t>.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207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Где используются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50375C-87E7-48FE-A1BD-7BBCE173EB96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Изменение дизайна на сайте</a:t>
            </a:r>
          </a:p>
          <a:p>
            <a:r>
              <a:rPr lang="ru-RU" dirty="0"/>
              <a:t>Изменение функциональности в играх</a:t>
            </a:r>
          </a:p>
        </p:txBody>
      </p:sp>
    </p:spTree>
    <p:extLst>
      <p:ext uri="{BB962C8B-B14F-4D97-AF65-F5344CB8AC3E}">
        <p14:creationId xmlns:p14="http://schemas.microsoft.com/office/powerpoint/2010/main" val="3725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Роли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EBD47B-55F3-441C-926E-4525A2F5677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4397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Ключевые метрики </a:t>
            </a:r>
            <a:r>
              <a:rPr lang="ru-RU" b="0" dirty="0">
                <a:solidFill>
                  <a:srgbClr val="373737"/>
                </a:solidFill>
              </a:rPr>
              <a:t>– отражают ключевые цели сервиса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должны обладать безусловной направленностью (если метрика растёт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сервису всегда становится лучше</a:t>
            </a:r>
            <a:r>
              <a:rPr lang="en-US" b="0" dirty="0">
                <a:solidFill>
                  <a:srgbClr val="373737"/>
                </a:solidFill>
              </a:rPr>
              <a:t>/</a:t>
            </a:r>
            <a:r>
              <a:rPr lang="ru-RU" b="0" dirty="0">
                <a:solidFill>
                  <a:srgbClr val="373737"/>
                </a:solidFill>
              </a:rPr>
              <a:t>хуже</a:t>
            </a:r>
            <a:r>
              <a:rPr lang="en-US" b="0" dirty="0">
                <a:solidFill>
                  <a:srgbClr val="373737"/>
                </a:solidFill>
              </a:rPr>
              <a:t>) </a:t>
            </a:r>
            <a:endParaRPr lang="ru-RU" b="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Роли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B78199-DFCD-4734-903F-6468F7E35FD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4397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Ключевые метрики </a:t>
            </a:r>
            <a:r>
              <a:rPr lang="ru-RU" b="0" dirty="0">
                <a:solidFill>
                  <a:srgbClr val="373737"/>
                </a:solidFill>
              </a:rPr>
              <a:t>– отражают ключевые цели сервиса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должны обладать безусловной направленностью (если метрика растёт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сервису всегда становится лучше</a:t>
            </a:r>
            <a:r>
              <a:rPr lang="en-US" b="0" dirty="0">
                <a:solidFill>
                  <a:srgbClr val="373737"/>
                </a:solidFill>
              </a:rPr>
              <a:t>/</a:t>
            </a:r>
            <a:r>
              <a:rPr lang="ru-RU" b="0" dirty="0">
                <a:solidFill>
                  <a:srgbClr val="373737"/>
                </a:solidFill>
              </a:rPr>
              <a:t>хуже</a:t>
            </a:r>
            <a:r>
              <a:rPr lang="en-US" b="0" dirty="0">
                <a:solidFill>
                  <a:srgbClr val="373737"/>
                </a:solidFill>
              </a:rPr>
              <a:t>) </a:t>
            </a:r>
            <a:endParaRPr lang="ru-RU" b="0" dirty="0">
              <a:solidFill>
                <a:srgbClr val="373737"/>
              </a:solidFill>
            </a:endParaRPr>
          </a:p>
          <a:p>
            <a:r>
              <a:rPr lang="ru-RU" dirty="0"/>
              <a:t>Основные критерии оценки изменений </a:t>
            </a:r>
            <a:r>
              <a:rPr lang="ru-RU" b="0" dirty="0">
                <a:solidFill>
                  <a:srgbClr val="373737"/>
                </a:solidFill>
              </a:rPr>
              <a:t>– должны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быть согласованы с ключевыми метриками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должны быть чувствительными </a:t>
            </a:r>
          </a:p>
        </p:txBody>
      </p:sp>
    </p:spTree>
    <p:extLst>
      <p:ext uri="{BB962C8B-B14F-4D97-AF65-F5344CB8AC3E}">
        <p14:creationId xmlns:p14="http://schemas.microsoft.com/office/powerpoint/2010/main" val="5838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Роли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AA72A1-DF49-4DC0-821D-76CAAF09867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4397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Ключевые метрики </a:t>
            </a:r>
            <a:r>
              <a:rPr lang="ru-RU" b="0" dirty="0">
                <a:solidFill>
                  <a:srgbClr val="373737"/>
                </a:solidFill>
              </a:rPr>
              <a:t>– отражают ключевые цели сервиса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должны обладать безусловной направленностью (если метрика растёт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сервису всегда становится лучше</a:t>
            </a:r>
            <a:r>
              <a:rPr lang="en-US" b="0" dirty="0">
                <a:solidFill>
                  <a:srgbClr val="373737"/>
                </a:solidFill>
              </a:rPr>
              <a:t>/</a:t>
            </a:r>
            <a:r>
              <a:rPr lang="ru-RU" b="0" dirty="0">
                <a:solidFill>
                  <a:srgbClr val="373737"/>
                </a:solidFill>
              </a:rPr>
              <a:t>хуже</a:t>
            </a:r>
            <a:r>
              <a:rPr lang="en-US" b="0" dirty="0">
                <a:solidFill>
                  <a:srgbClr val="373737"/>
                </a:solidFill>
              </a:rPr>
              <a:t>) </a:t>
            </a:r>
            <a:endParaRPr lang="ru-RU" b="0" dirty="0">
              <a:solidFill>
                <a:srgbClr val="373737"/>
              </a:solidFill>
            </a:endParaRPr>
          </a:p>
          <a:p>
            <a:r>
              <a:rPr lang="ru-RU" dirty="0"/>
              <a:t>Основные критерии оценки изменений </a:t>
            </a:r>
            <a:r>
              <a:rPr lang="ru-RU" b="0" dirty="0">
                <a:solidFill>
                  <a:srgbClr val="373737"/>
                </a:solidFill>
              </a:rPr>
              <a:t>– должны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быть согласованы с ключевыми метриками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должны быть чувствительными </a:t>
            </a:r>
          </a:p>
          <a:p>
            <a:r>
              <a:rPr lang="ru-RU" dirty="0"/>
              <a:t>Ограничительные метрики </a:t>
            </a:r>
            <a:r>
              <a:rPr lang="ru-RU" b="0" dirty="0">
                <a:solidFill>
                  <a:srgbClr val="373737"/>
                </a:solidFill>
              </a:rPr>
              <a:t>– должны быть чувствительны и согласованы с тем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что нельзя ломать </a:t>
            </a:r>
          </a:p>
        </p:txBody>
      </p:sp>
    </p:spTree>
    <p:extLst>
      <p:ext uri="{BB962C8B-B14F-4D97-AF65-F5344CB8AC3E}">
        <p14:creationId xmlns:p14="http://schemas.microsoft.com/office/powerpoint/2010/main" val="39025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Роли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543976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Ключевые метрики </a:t>
            </a:r>
            <a:r>
              <a:rPr lang="ru-RU" b="0" dirty="0">
                <a:solidFill>
                  <a:srgbClr val="373737"/>
                </a:solidFill>
              </a:rPr>
              <a:t>– отражают ключевые цели сервиса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должны обладать безусловной направленностью (если метрика растёт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сервису всегда становится лучше</a:t>
            </a:r>
            <a:r>
              <a:rPr lang="en-US" b="0" dirty="0">
                <a:solidFill>
                  <a:srgbClr val="373737"/>
                </a:solidFill>
              </a:rPr>
              <a:t>/</a:t>
            </a:r>
            <a:r>
              <a:rPr lang="ru-RU" b="0" dirty="0">
                <a:solidFill>
                  <a:srgbClr val="373737"/>
                </a:solidFill>
              </a:rPr>
              <a:t>хуже</a:t>
            </a:r>
            <a:r>
              <a:rPr lang="en-US" b="0" dirty="0">
                <a:solidFill>
                  <a:srgbClr val="373737"/>
                </a:solidFill>
              </a:rPr>
              <a:t>) </a:t>
            </a:r>
            <a:endParaRPr lang="ru-RU" b="0" dirty="0">
              <a:solidFill>
                <a:srgbClr val="373737"/>
              </a:solidFill>
            </a:endParaRPr>
          </a:p>
          <a:p>
            <a:r>
              <a:rPr lang="ru-RU" dirty="0"/>
              <a:t>Основные критерии оценки изменений </a:t>
            </a:r>
            <a:r>
              <a:rPr lang="ru-RU" b="0" dirty="0">
                <a:solidFill>
                  <a:srgbClr val="373737"/>
                </a:solidFill>
              </a:rPr>
              <a:t>– должны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быть согласованы с ключевыми метриками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должны быть чувствительными </a:t>
            </a:r>
          </a:p>
          <a:p>
            <a:r>
              <a:rPr lang="ru-RU" dirty="0"/>
              <a:t>Ограничительные метрики </a:t>
            </a:r>
            <a:r>
              <a:rPr lang="ru-RU" b="0" dirty="0">
                <a:solidFill>
                  <a:srgbClr val="373737"/>
                </a:solidFill>
              </a:rPr>
              <a:t>– должны быть чувствительны и согласованы с тем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что нельзя ломать </a:t>
            </a:r>
          </a:p>
          <a:p>
            <a:r>
              <a:rPr lang="ru-RU" dirty="0"/>
              <a:t>Целевые метрики эксперимента </a:t>
            </a:r>
            <a:r>
              <a:rPr lang="ru-RU" b="0" dirty="0">
                <a:solidFill>
                  <a:srgbClr val="373737"/>
                </a:solidFill>
              </a:rPr>
              <a:t>– должны выбираться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в зависимости от смысла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2238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6C1313-E9DD-45BC-BB5B-3C5D9CF5E54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3042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Согласованность </a:t>
            </a:r>
            <a:r>
              <a:rPr lang="ru-RU" b="0" dirty="0">
                <a:solidFill>
                  <a:srgbClr val="373737"/>
                </a:solidFill>
              </a:rPr>
              <a:t>– метрика должна быть согласована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с целями сервиса и его ключевыми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29486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3042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Согласованность </a:t>
            </a:r>
            <a:r>
              <a:rPr lang="ru-RU" b="0" dirty="0">
                <a:solidFill>
                  <a:srgbClr val="373737"/>
                </a:solidFill>
              </a:rPr>
              <a:t>– метрика должна быть согласована </a:t>
            </a:r>
            <a:br>
              <a:rPr lang="ru-RU" b="0" dirty="0">
                <a:solidFill>
                  <a:srgbClr val="373737"/>
                </a:solidFill>
              </a:rPr>
            </a:br>
            <a:r>
              <a:rPr lang="ru-RU" b="0" dirty="0">
                <a:solidFill>
                  <a:srgbClr val="373737"/>
                </a:solidFill>
              </a:rPr>
              <a:t>с целями сервиса и его ключевыми метриками</a:t>
            </a:r>
          </a:p>
          <a:p>
            <a:r>
              <a:rPr lang="ru-RU" dirty="0"/>
              <a:t>Направленность </a:t>
            </a:r>
            <a:r>
              <a:rPr lang="ru-RU" b="0" dirty="0">
                <a:solidFill>
                  <a:srgbClr val="373737"/>
                </a:solidFill>
              </a:rPr>
              <a:t>– если значение метрики изменилась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должна быть чёткая интерпретация этого изменения (хорошо это или плохо)</a:t>
            </a:r>
          </a:p>
        </p:txBody>
      </p:sp>
    </p:spTree>
    <p:extLst>
      <p:ext uri="{BB962C8B-B14F-4D97-AF65-F5344CB8AC3E}">
        <p14:creationId xmlns:p14="http://schemas.microsoft.com/office/powerpoint/2010/main" val="24366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B7EA154B-FDE0-4C0F-A206-FE255349A3B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14104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Чувствительность </a:t>
            </a:r>
            <a:r>
              <a:rPr lang="ru-RU" b="0" dirty="0">
                <a:solidFill>
                  <a:srgbClr val="373737"/>
                </a:solidFill>
              </a:rPr>
              <a:t>(</a:t>
            </a:r>
            <a:r>
              <a:rPr lang="en-US" b="0" dirty="0">
                <a:solidFill>
                  <a:srgbClr val="373737"/>
                </a:solidFill>
              </a:rPr>
              <a:t>sensitivity)</a:t>
            </a:r>
            <a:r>
              <a:rPr lang="ru-RU" b="0" dirty="0">
                <a:solidFill>
                  <a:srgbClr val="373737"/>
                </a:solidFill>
              </a:rPr>
              <a:t> –</a:t>
            </a:r>
            <a:r>
              <a:rPr lang="en-US" b="0" dirty="0">
                <a:solidFill>
                  <a:srgbClr val="373737"/>
                </a:solidFill>
              </a:rPr>
              <a:t> </a:t>
            </a:r>
            <a:r>
              <a:rPr lang="ru-RU" b="0" dirty="0">
                <a:solidFill>
                  <a:srgbClr val="373737"/>
                </a:solidFill>
              </a:rPr>
              <a:t>способность метрики отражать статистически значимую разницу между контрольной и тестовой группами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когда она есть</a:t>
            </a:r>
            <a:endParaRPr lang="en-US" b="0" dirty="0">
              <a:solidFill>
                <a:srgbClr val="373737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6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14104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Чувствительность </a:t>
            </a:r>
            <a:r>
              <a:rPr lang="ru-RU" b="0" dirty="0">
                <a:solidFill>
                  <a:srgbClr val="373737"/>
                </a:solidFill>
              </a:rPr>
              <a:t>(</a:t>
            </a:r>
            <a:r>
              <a:rPr lang="en-US" b="0" dirty="0">
                <a:solidFill>
                  <a:srgbClr val="373737"/>
                </a:solidFill>
              </a:rPr>
              <a:t>sensitivity)</a:t>
            </a:r>
            <a:r>
              <a:rPr lang="ru-RU" b="0" dirty="0">
                <a:solidFill>
                  <a:srgbClr val="373737"/>
                </a:solidFill>
              </a:rPr>
              <a:t> –</a:t>
            </a:r>
            <a:r>
              <a:rPr lang="en-US" b="0" dirty="0">
                <a:solidFill>
                  <a:srgbClr val="373737"/>
                </a:solidFill>
              </a:rPr>
              <a:t> </a:t>
            </a:r>
            <a:r>
              <a:rPr lang="ru-RU" b="0" dirty="0">
                <a:solidFill>
                  <a:srgbClr val="373737"/>
                </a:solidFill>
              </a:rPr>
              <a:t>способность метрики отражать статистически значимую разницу между контрольной и тестовой группами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когда она есть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Чем выше чувствительность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тем меньше данных нужно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чтобы обнаружить статистически-значимые изменения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3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66642055-4F75-5045-AB62-869AFE40EFA0}"/>
              </a:ext>
            </a:extLst>
          </p:cNvPr>
          <p:cNvSpPr/>
          <p:nvPr/>
        </p:nvSpPr>
        <p:spPr>
          <a:xfrm>
            <a:off x="1043608" y="3789040"/>
            <a:ext cx="7272808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77DF0-44D9-6C4C-B6EE-70248CF679E6}"/>
              </a:ext>
            </a:extLst>
          </p:cNvPr>
          <p:cNvSpPr txBox="1"/>
          <p:nvPr/>
        </p:nvSpPr>
        <p:spPr>
          <a:xfrm>
            <a:off x="1337972" y="4021329"/>
            <a:ext cx="6972113" cy="820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метрики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основанные на деньгах слабо реагируют на изменения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4FB7B1BB-A99A-1045-9518-B5EE1B25749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14104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 b="1">
                <a:solidFill>
                  <a:srgbClr val="28516A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Чувствительность </a:t>
            </a:r>
            <a:r>
              <a:rPr lang="ru-RU" b="0" dirty="0">
                <a:solidFill>
                  <a:srgbClr val="373737"/>
                </a:solidFill>
              </a:rPr>
              <a:t>(</a:t>
            </a:r>
            <a:r>
              <a:rPr lang="en-US" b="0" dirty="0">
                <a:solidFill>
                  <a:srgbClr val="373737"/>
                </a:solidFill>
              </a:rPr>
              <a:t>sensitivity)</a:t>
            </a:r>
            <a:r>
              <a:rPr lang="ru-RU" b="0" dirty="0">
                <a:solidFill>
                  <a:srgbClr val="373737"/>
                </a:solidFill>
              </a:rPr>
              <a:t> –</a:t>
            </a:r>
            <a:r>
              <a:rPr lang="en-US" b="0" dirty="0">
                <a:solidFill>
                  <a:srgbClr val="373737"/>
                </a:solidFill>
              </a:rPr>
              <a:t> </a:t>
            </a:r>
            <a:r>
              <a:rPr lang="ru-RU" b="0" dirty="0">
                <a:solidFill>
                  <a:srgbClr val="373737"/>
                </a:solidFill>
              </a:rPr>
              <a:t>способность метрики отражать статистически значимую разницу между контрольной и тестовой группами</a:t>
            </a:r>
            <a:r>
              <a:rPr lang="en-US" b="0" dirty="0">
                <a:solidFill>
                  <a:srgbClr val="373737"/>
                </a:solidFill>
              </a:rPr>
              <a:t>,</a:t>
            </a:r>
            <a:r>
              <a:rPr lang="ru-RU" b="0" dirty="0">
                <a:solidFill>
                  <a:srgbClr val="373737"/>
                </a:solidFill>
              </a:rPr>
              <a:t> когда она есть</a:t>
            </a:r>
            <a:endParaRPr lang="en-US" b="0" dirty="0">
              <a:solidFill>
                <a:srgbClr val="373737"/>
              </a:solidFill>
            </a:endParaRPr>
          </a:p>
          <a:p>
            <a:r>
              <a:rPr lang="ru-RU" b="0" dirty="0">
                <a:solidFill>
                  <a:srgbClr val="373737"/>
                </a:solidFill>
              </a:rPr>
              <a:t>Чем выше чувствительность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тем меньше данных нужно</a:t>
            </a:r>
            <a:r>
              <a:rPr lang="en-US" b="0" dirty="0">
                <a:solidFill>
                  <a:srgbClr val="373737"/>
                </a:solidFill>
              </a:rPr>
              <a:t>, </a:t>
            </a:r>
            <a:r>
              <a:rPr lang="ru-RU" b="0" dirty="0">
                <a:solidFill>
                  <a:srgbClr val="373737"/>
                </a:solidFill>
              </a:rPr>
              <a:t>чтобы обнаружить статистически-значимые изменения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C9528C9-7AD6-42CB-8ED1-30B59DC7708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6642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1" dirty="0">
                <a:solidFill>
                  <a:srgbClr val="28516A"/>
                </a:solidFill>
              </a:rPr>
              <a:t>Стабильность</a:t>
            </a:r>
            <a:r>
              <a:rPr lang="ru-RU" dirty="0"/>
              <a:t> – метрика должна быть чувствительной </a:t>
            </a:r>
            <a:br>
              <a:rPr lang="ru-RU" dirty="0"/>
            </a:br>
            <a:r>
              <a:rPr lang="ru-RU" dirty="0"/>
              <a:t>и согласованной с тем</a:t>
            </a:r>
            <a:r>
              <a:rPr lang="en-US" dirty="0"/>
              <a:t>, </a:t>
            </a:r>
            <a:r>
              <a:rPr lang="ru-RU" dirty="0"/>
              <a:t>что нельзя ломать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Где используются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9D1D26-4AA5-427E-BA3E-2F0FD1680E91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Изменение дизайна на сайте</a:t>
            </a:r>
          </a:p>
          <a:p>
            <a:r>
              <a:rPr lang="ru-RU" dirty="0"/>
              <a:t>Изменение функциональности в играх</a:t>
            </a:r>
          </a:p>
          <a:p>
            <a:r>
              <a:rPr lang="ru-RU" dirty="0"/>
              <a:t>Работоспособность лекарств </a:t>
            </a:r>
          </a:p>
        </p:txBody>
      </p:sp>
    </p:spTree>
    <p:extLst>
      <p:ext uri="{BB962C8B-B14F-4D97-AF65-F5344CB8AC3E}">
        <p14:creationId xmlns:p14="http://schemas.microsoft.com/office/powerpoint/2010/main" val="3348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C44EC61-01B9-4C84-A528-D44E10614F8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6642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1" dirty="0">
                <a:solidFill>
                  <a:srgbClr val="28516A"/>
                </a:solidFill>
              </a:rPr>
              <a:t>Стабильность</a:t>
            </a:r>
            <a:r>
              <a:rPr lang="ru-RU" dirty="0"/>
              <a:t> – метрика должна быть чувствительной </a:t>
            </a:r>
            <a:br>
              <a:rPr lang="ru-RU" dirty="0"/>
            </a:br>
            <a:r>
              <a:rPr lang="ru-RU" dirty="0"/>
              <a:t>и согласованной с тем</a:t>
            </a:r>
            <a:r>
              <a:rPr lang="en-US" dirty="0"/>
              <a:t>, </a:t>
            </a:r>
            <a:r>
              <a:rPr lang="ru-RU" dirty="0"/>
              <a:t>что нельзя ломать </a:t>
            </a:r>
            <a:endParaRPr lang="en-US" dirty="0"/>
          </a:p>
          <a:p>
            <a:r>
              <a:rPr lang="ru-RU" dirty="0"/>
              <a:t>Если у метрики высокая дисперсия</a:t>
            </a:r>
            <a:r>
              <a:rPr lang="en-US" dirty="0"/>
              <a:t>, </a:t>
            </a:r>
            <a:r>
              <a:rPr lang="ru-RU" dirty="0"/>
              <a:t>то для того</a:t>
            </a:r>
            <a:r>
              <a:rPr lang="en-US" dirty="0"/>
              <a:t>,</a:t>
            </a:r>
            <a:r>
              <a:rPr lang="ru-RU" dirty="0"/>
              <a:t> чтобы уловить значимый эффект</a:t>
            </a:r>
            <a:r>
              <a:rPr lang="en-US" dirty="0"/>
              <a:t>, </a:t>
            </a:r>
            <a:r>
              <a:rPr lang="ru-RU" dirty="0"/>
              <a:t>надо собирать много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802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6642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b="1" dirty="0">
                <a:solidFill>
                  <a:srgbClr val="28516A"/>
                </a:solidFill>
              </a:rPr>
              <a:t>Стабильность</a:t>
            </a:r>
            <a:r>
              <a:rPr lang="ru-RU" dirty="0"/>
              <a:t> – метрика должна быть чувствительной </a:t>
            </a:r>
            <a:br>
              <a:rPr lang="ru-RU" dirty="0"/>
            </a:br>
            <a:r>
              <a:rPr lang="ru-RU" dirty="0"/>
              <a:t>и согласованной с тем</a:t>
            </a:r>
            <a:r>
              <a:rPr lang="en-US" dirty="0"/>
              <a:t>, </a:t>
            </a:r>
            <a:r>
              <a:rPr lang="ru-RU" dirty="0"/>
              <a:t>что нельзя ломать </a:t>
            </a:r>
            <a:endParaRPr lang="en-US" dirty="0"/>
          </a:p>
          <a:p>
            <a:r>
              <a:rPr lang="ru-RU" dirty="0"/>
              <a:t>Если у метрики высокая дисперсия</a:t>
            </a:r>
            <a:r>
              <a:rPr lang="en-US" dirty="0"/>
              <a:t>, </a:t>
            </a:r>
            <a:r>
              <a:rPr lang="ru-RU" dirty="0"/>
              <a:t>то для того</a:t>
            </a:r>
            <a:r>
              <a:rPr lang="en-US" dirty="0"/>
              <a:t>,</a:t>
            </a:r>
            <a:r>
              <a:rPr lang="ru-RU" dirty="0"/>
              <a:t> чтобы уловить значимый эффект</a:t>
            </a:r>
            <a:r>
              <a:rPr lang="en-US" dirty="0"/>
              <a:t>, </a:t>
            </a:r>
            <a:r>
              <a:rPr lang="ru-RU" dirty="0"/>
              <a:t>надо собирать много данных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FFF3894-0593-A342-958D-4645BB45CBD4}"/>
              </a:ext>
            </a:extLst>
          </p:cNvPr>
          <p:cNvSpPr/>
          <p:nvPr/>
        </p:nvSpPr>
        <p:spPr>
          <a:xfrm>
            <a:off x="1115616" y="2924944"/>
            <a:ext cx="7341211" cy="191579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6A5EC-800D-8E47-9A28-4854E3E7E27B}"/>
              </a:ext>
            </a:extLst>
          </p:cNvPr>
          <p:cNvSpPr txBox="1"/>
          <p:nvPr/>
        </p:nvSpPr>
        <p:spPr>
          <a:xfrm>
            <a:off x="1416311" y="3112548"/>
            <a:ext cx="6972113" cy="15679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розничный торговый оборот магазина может колебаться в очень широких диапазонах</a:t>
            </a:r>
            <a:r>
              <a:rPr lang="en-US" sz="2400" dirty="0">
                <a:solidFill>
                  <a:srgbClr val="373737"/>
                </a:solidFill>
              </a:rPr>
              <a:t>.  </a:t>
            </a:r>
            <a:r>
              <a:rPr lang="ru-RU" sz="2400" dirty="0">
                <a:solidFill>
                  <a:srgbClr val="373737"/>
                </a:solidFill>
              </a:rPr>
              <a:t>Чтобы уменьшить его дисперсию, обычно смотрят торговый оборот отдельных отделов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5515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52BB05-05B5-49B5-964B-F828BDB55048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98286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пользовательских сессий</a:t>
            </a:r>
          </a:p>
          <a:p>
            <a:r>
              <a:rPr lang="ru-RU" dirty="0"/>
              <a:t>Время</a:t>
            </a:r>
            <a:r>
              <a:rPr lang="en-US" dirty="0"/>
              <a:t>, </a:t>
            </a:r>
            <a:r>
              <a:rPr lang="ru-RU" dirty="0"/>
              <a:t>которое юзер проводит в сервисе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D28C73-695B-4C7C-8BF9-CCF182246CA8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Лояльность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ED12F49-5DCE-4D05-ACB8-796ACEB6F3FE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8120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14C151B-C087-4F06-946E-701810CCAE10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98286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пользовательских сессий</a:t>
            </a:r>
          </a:p>
          <a:p>
            <a:r>
              <a:rPr lang="ru-RU" dirty="0"/>
              <a:t>Время</a:t>
            </a:r>
            <a:r>
              <a:rPr lang="en-US" dirty="0"/>
              <a:t>, </a:t>
            </a:r>
            <a:r>
              <a:rPr lang="ru-RU" dirty="0"/>
              <a:t>которое юзер проводит в сервисе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F0D728-55D1-4DB6-8FAC-9ABD3A59CF5F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Лояльность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93B9751-02C3-437C-A74C-5C70FC463D6F}"/>
              </a:ext>
            </a:extLst>
          </p:cNvPr>
          <p:cNvSpPr/>
          <p:nvPr/>
        </p:nvSpPr>
        <p:spPr>
          <a:xfrm>
            <a:off x="683568" y="2708920"/>
            <a:ext cx="8136904" cy="25572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70C113-1368-4CCA-A49D-F15E839FE095}"/>
              </a:ext>
            </a:extLst>
          </p:cNvPr>
          <p:cNvGrpSpPr/>
          <p:nvPr/>
        </p:nvGrpSpPr>
        <p:grpSpPr>
          <a:xfrm>
            <a:off x="1026873" y="2977722"/>
            <a:ext cx="7450294" cy="2019648"/>
            <a:chOff x="794114" y="2989813"/>
            <a:chExt cx="7450294" cy="2019648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FC81661-7950-4839-8A12-E2247558542F}"/>
                </a:ext>
              </a:extLst>
            </p:cNvPr>
            <p:cNvSpPr/>
            <p:nvPr/>
          </p:nvSpPr>
          <p:spPr>
            <a:xfrm>
              <a:off x="794114" y="2989813"/>
              <a:ext cx="478599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416F2F"/>
                  </a:solidFill>
                </a:rPr>
                <a:t>Имеют чёткую направленность</a:t>
              </a:r>
              <a:endParaRPr lang="en-US" sz="2400" b="1" dirty="0">
                <a:solidFill>
                  <a:srgbClr val="416F2F"/>
                </a:solidFill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245ABC9-3BBA-4801-91C7-180C5BA4F2C1}"/>
                </a:ext>
              </a:extLst>
            </p:cNvPr>
            <p:cNvSpPr/>
            <p:nvPr/>
          </p:nvSpPr>
          <p:spPr>
            <a:xfrm>
              <a:off x="794114" y="3630305"/>
              <a:ext cx="745029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endParaRPr lang="en-US" sz="2400" b="1" dirty="0">
                <a:solidFill>
                  <a:srgbClr val="5E5E5E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5C8D2D5-EC47-4B3C-804F-65BDF234D1D0}"/>
                </a:ext>
              </a:extLst>
            </p:cNvPr>
            <p:cNvSpPr/>
            <p:nvPr/>
          </p:nvSpPr>
          <p:spPr>
            <a:xfrm>
              <a:off x="794114" y="4640129"/>
              <a:ext cx="579411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endParaRPr lang="en-US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4E32604-422D-4749-8805-224F3A6334B2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11138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0FCAEF7E-895E-4CB2-8334-9587053A1341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98286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пользовательских сессий</a:t>
            </a:r>
          </a:p>
          <a:p>
            <a:r>
              <a:rPr lang="ru-RU" dirty="0"/>
              <a:t>Время</a:t>
            </a:r>
            <a:r>
              <a:rPr lang="en-US" dirty="0"/>
              <a:t>, </a:t>
            </a:r>
            <a:r>
              <a:rPr lang="ru-RU" dirty="0"/>
              <a:t>которое юзер проводит в сервисе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3CBE45-DC40-4730-83A6-3E0D61CC97CF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Лояльность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0268B56A-70BE-4FF4-B585-BEB5F139F943}"/>
              </a:ext>
            </a:extLst>
          </p:cNvPr>
          <p:cNvSpPr/>
          <p:nvPr/>
        </p:nvSpPr>
        <p:spPr>
          <a:xfrm>
            <a:off x="683568" y="2708920"/>
            <a:ext cx="8136904" cy="25572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790D29-5C9F-4228-95B5-2F51F0E851DD}"/>
              </a:ext>
            </a:extLst>
          </p:cNvPr>
          <p:cNvGrpSpPr/>
          <p:nvPr/>
        </p:nvGrpSpPr>
        <p:grpSpPr>
          <a:xfrm>
            <a:off x="1026873" y="2977722"/>
            <a:ext cx="7450294" cy="2019648"/>
            <a:chOff x="794114" y="2989813"/>
            <a:chExt cx="7450294" cy="2019648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37E64A39-A98F-4A3B-B06D-C33F07337D19}"/>
                </a:ext>
              </a:extLst>
            </p:cNvPr>
            <p:cNvSpPr/>
            <p:nvPr/>
          </p:nvSpPr>
          <p:spPr>
            <a:xfrm>
              <a:off x="794114" y="2989813"/>
              <a:ext cx="478599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416F2F"/>
                  </a:solidFill>
                </a:rPr>
                <a:t>Имеют чёткую направленность</a:t>
              </a:r>
              <a:endParaRPr lang="en-US" sz="2400" b="1" dirty="0">
                <a:solidFill>
                  <a:srgbClr val="416F2F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6776CAB0-0847-4239-A85D-3B91E9A8DAE2}"/>
                </a:ext>
              </a:extLst>
            </p:cNvPr>
            <p:cNvSpPr/>
            <p:nvPr/>
          </p:nvSpPr>
          <p:spPr>
            <a:xfrm>
              <a:off x="794114" y="3630305"/>
              <a:ext cx="7450294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5E5E5E"/>
                  </a:solidFill>
                </a:rPr>
                <a:t>Хорошие предикторы для долгосрочного успеха продукта</a:t>
              </a:r>
              <a:endParaRPr lang="en-US" sz="2400" b="1" dirty="0">
                <a:solidFill>
                  <a:srgbClr val="5E5E5E"/>
                </a:solidFill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2DFAC06-9995-478E-BA32-A16966304E46}"/>
                </a:ext>
              </a:extLst>
            </p:cNvPr>
            <p:cNvSpPr/>
            <p:nvPr/>
          </p:nvSpPr>
          <p:spPr>
            <a:xfrm>
              <a:off x="794114" y="4640129"/>
              <a:ext cx="579411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endParaRPr lang="en-US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2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CCD2482-B898-4CBE-A88A-E2E7BA8C4964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934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98286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пользовательских сессий</a:t>
            </a:r>
          </a:p>
          <a:p>
            <a:r>
              <a:rPr lang="ru-RU" dirty="0"/>
              <a:t>Время</a:t>
            </a:r>
            <a:r>
              <a:rPr lang="en-US" dirty="0"/>
              <a:t>, </a:t>
            </a:r>
            <a:r>
              <a:rPr lang="ru-RU" dirty="0"/>
              <a:t>которое юзер проводит в сервисе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E69A168-7234-4E46-AC3E-AFB28D16C5AE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Лояльность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D5E69844-94C2-4831-9530-2EC241F229D0}"/>
              </a:ext>
            </a:extLst>
          </p:cNvPr>
          <p:cNvSpPr/>
          <p:nvPr/>
        </p:nvSpPr>
        <p:spPr>
          <a:xfrm>
            <a:off x="683568" y="2708920"/>
            <a:ext cx="8136904" cy="25572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FFFDB2E-FE1E-41EA-817D-628745974F46}"/>
              </a:ext>
            </a:extLst>
          </p:cNvPr>
          <p:cNvGrpSpPr/>
          <p:nvPr/>
        </p:nvGrpSpPr>
        <p:grpSpPr>
          <a:xfrm>
            <a:off x="1026873" y="2977722"/>
            <a:ext cx="7450294" cy="2019648"/>
            <a:chOff x="794114" y="2989813"/>
            <a:chExt cx="7450294" cy="2019648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48D6DBD-7380-9443-A7D5-46A90A651EB2}"/>
                </a:ext>
              </a:extLst>
            </p:cNvPr>
            <p:cNvSpPr/>
            <p:nvPr/>
          </p:nvSpPr>
          <p:spPr>
            <a:xfrm>
              <a:off x="794114" y="2989813"/>
              <a:ext cx="478599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416F2F"/>
                  </a:solidFill>
                </a:rPr>
                <a:t>Имеют чёткую направленность</a:t>
              </a:r>
              <a:endParaRPr lang="en-US" sz="2400" b="1" dirty="0">
                <a:solidFill>
                  <a:srgbClr val="416F2F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7EE1911-0375-E44F-94E3-EC82078A0F21}"/>
                </a:ext>
              </a:extLst>
            </p:cNvPr>
            <p:cNvSpPr/>
            <p:nvPr/>
          </p:nvSpPr>
          <p:spPr>
            <a:xfrm>
              <a:off x="794114" y="3630305"/>
              <a:ext cx="7450294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5E5E5E"/>
                  </a:solidFill>
                </a:rPr>
                <a:t>Хорошие предикторы для долгосрочного успеха продукта</a:t>
              </a:r>
              <a:endParaRPr lang="en-US" sz="2400" b="1" dirty="0">
                <a:solidFill>
                  <a:srgbClr val="5E5E5E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3AB2B6-141B-274B-A9F4-B5C522CE087A}"/>
                </a:ext>
              </a:extLst>
            </p:cNvPr>
            <p:cNvSpPr/>
            <p:nvPr/>
          </p:nvSpPr>
          <p:spPr>
            <a:xfrm>
              <a:off x="794114" y="4640129"/>
              <a:ext cx="579411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C0504D"/>
                  </a:solidFill>
                </a:rPr>
                <a:t>Обладают слабой чувствительностью</a:t>
              </a:r>
              <a:endParaRPr lang="en-US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1F1FA9F-0D11-4FDE-93E3-E024E09CE3ED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23309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ACD5FDF-E315-4745-B026-64C0C08C986F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68409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кликов за сессию</a:t>
            </a:r>
          </a:p>
          <a:p>
            <a:r>
              <a:rPr lang="ru-RU" dirty="0"/>
              <a:t>Длина пользовательской сессии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653C935-20DB-4A50-A9D3-0BA0AE703984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Активность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92BA5F4-A2BF-4E37-8050-AF2DEDB72A32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256979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1B62007-3826-4FB9-8307-43C114718015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68409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кликов за сессию</a:t>
            </a:r>
          </a:p>
          <a:p>
            <a:r>
              <a:rPr lang="ru-RU" dirty="0"/>
              <a:t>Длина пользовательской сессии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ED286F5-42B6-448E-8F30-9A023DC4073B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Активность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7F99B3AE-A5A7-4836-9F84-0D63B88DBDE4}"/>
              </a:ext>
            </a:extLst>
          </p:cNvPr>
          <p:cNvSpPr/>
          <p:nvPr/>
        </p:nvSpPr>
        <p:spPr>
          <a:xfrm>
            <a:off x="683568" y="2882178"/>
            <a:ext cx="8136904" cy="179822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4114DC2-1895-4106-B61B-FFE84AAC7833}"/>
              </a:ext>
            </a:extLst>
          </p:cNvPr>
          <p:cNvGrpSpPr/>
          <p:nvPr/>
        </p:nvGrpSpPr>
        <p:grpSpPr>
          <a:xfrm>
            <a:off x="1026872" y="3150980"/>
            <a:ext cx="7073519" cy="1214174"/>
            <a:chOff x="794113" y="2989813"/>
            <a:chExt cx="7073519" cy="1214174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140ECE9-BD61-43DA-A05A-35888312F374}"/>
                </a:ext>
              </a:extLst>
            </p:cNvPr>
            <p:cNvSpPr/>
            <p:nvPr/>
          </p:nvSpPr>
          <p:spPr>
            <a:xfrm>
              <a:off x="794113" y="2989813"/>
              <a:ext cx="6281431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416F2F"/>
                  </a:solidFill>
                </a:rPr>
                <a:t>Обладают сильной чувствительностью</a:t>
              </a:r>
              <a:endParaRPr lang="en-US" sz="2400" b="1" dirty="0">
                <a:solidFill>
                  <a:srgbClr val="416F2F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A27021C-F6DA-467F-B89F-F47897A2DEE0}"/>
                </a:ext>
              </a:extLst>
            </p:cNvPr>
            <p:cNvSpPr/>
            <p:nvPr/>
          </p:nvSpPr>
          <p:spPr>
            <a:xfrm>
              <a:off x="794113" y="3834655"/>
              <a:ext cx="7073519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endParaRPr lang="en-US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8A01B27-23BD-44E1-80CF-2EDE03461752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226571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1CBA39-945E-40AA-8CB4-81AE4DAB2F2C}"/>
              </a:ext>
            </a:extLst>
          </p:cNvPr>
          <p:cNvSpPr txBox="1">
            <a:spLocks/>
          </p:cNvSpPr>
          <p:nvPr/>
        </p:nvSpPr>
        <p:spPr>
          <a:xfrm>
            <a:off x="611560" y="1260000"/>
            <a:ext cx="8208912" cy="684096"/>
          </a:xfrm>
          <a:prstGeom prst="rect">
            <a:avLst/>
          </a:prstGeom>
        </p:spPr>
        <p:txBody>
          <a:bodyPr vert="horz" lIns="90000" tIns="46800" rIns="0" bIns="0" numCol="2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Число кликов за сессию</a:t>
            </a:r>
          </a:p>
          <a:p>
            <a:r>
              <a:rPr lang="ru-RU" dirty="0"/>
              <a:t>Длина пользовательской сессии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4E6591B-5D37-4A84-B397-4315635C5B83}"/>
              </a:ext>
            </a:extLst>
          </p:cNvPr>
          <p:cNvSpPr/>
          <p:nvPr/>
        </p:nvSpPr>
        <p:spPr>
          <a:xfrm>
            <a:off x="612000" y="692696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Активность пользователя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DA1F3FEF-A818-4097-B0C0-2EDA0D85AC91}"/>
              </a:ext>
            </a:extLst>
          </p:cNvPr>
          <p:cNvSpPr/>
          <p:nvPr/>
        </p:nvSpPr>
        <p:spPr>
          <a:xfrm>
            <a:off x="683568" y="2882178"/>
            <a:ext cx="8136904" cy="179822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0721D28-7E1E-4A5E-B16D-0E5290A19C09}"/>
              </a:ext>
            </a:extLst>
          </p:cNvPr>
          <p:cNvGrpSpPr/>
          <p:nvPr/>
        </p:nvGrpSpPr>
        <p:grpSpPr>
          <a:xfrm>
            <a:off x="1026872" y="3150980"/>
            <a:ext cx="7073519" cy="1214174"/>
            <a:chOff x="794113" y="2989813"/>
            <a:chExt cx="7073519" cy="1214174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4B848BCD-F8B6-4755-885C-5C61B01D2ABE}"/>
                </a:ext>
              </a:extLst>
            </p:cNvPr>
            <p:cNvSpPr/>
            <p:nvPr/>
          </p:nvSpPr>
          <p:spPr>
            <a:xfrm>
              <a:off x="794113" y="2989813"/>
              <a:ext cx="6281431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416F2F"/>
                  </a:solidFill>
                </a:rPr>
                <a:t>Обладают сильной чувствительностью</a:t>
              </a:r>
              <a:endParaRPr lang="en-US" sz="2400" b="1" dirty="0">
                <a:solidFill>
                  <a:srgbClr val="416F2F"/>
                </a:solidFill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E0822E3-8491-42B0-8ADB-4DA533C53FC8}"/>
                </a:ext>
              </a:extLst>
            </p:cNvPr>
            <p:cNvSpPr/>
            <p:nvPr/>
          </p:nvSpPr>
          <p:spPr>
            <a:xfrm>
              <a:off x="794113" y="3834655"/>
              <a:ext cx="7073519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b="1" dirty="0">
                  <a:solidFill>
                    <a:srgbClr val="C0504D"/>
                  </a:solidFill>
                </a:rPr>
                <a:t>Обладают неоднозначной направленностью</a:t>
              </a:r>
              <a:endParaRPr lang="en-US" sz="2400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0B19F42-B19B-4100-AEDB-2611D0C216C0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11382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5A20A47-D87F-4266-BF38-E763D6072042}"/>
              </a:ext>
            </a:extLst>
          </p:cNvPr>
          <p:cNvSpPr/>
          <p:nvPr/>
        </p:nvSpPr>
        <p:spPr>
          <a:xfrm>
            <a:off x="539552" y="692696"/>
            <a:ext cx="7767366" cy="32403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666F9-9014-42BB-ABB7-81ADD2AC8550}"/>
              </a:ext>
            </a:extLst>
          </p:cNvPr>
          <p:cNvSpPr txBox="1"/>
          <p:nvPr/>
        </p:nvSpPr>
        <p:spPr>
          <a:xfrm>
            <a:off x="837082" y="825005"/>
            <a:ext cx="7983390" cy="28920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клики пользователей в рекомендательной системе отражают как позитивные</a:t>
            </a:r>
            <a:r>
              <a:rPr lang="en-US" dirty="0"/>
              <a:t>, </a:t>
            </a:r>
            <a:r>
              <a:rPr lang="ru-RU" dirty="0"/>
              <a:t>так и негативные сигналы</a:t>
            </a:r>
          </a:p>
          <a:p>
            <a:pPr>
              <a:spcAft>
                <a:spcPts val="600"/>
              </a:spcAft>
            </a:pPr>
            <a:r>
              <a:rPr lang="ru-RU" dirty="0"/>
              <a:t>С одной стороны, они говорят</a:t>
            </a:r>
            <a:r>
              <a:rPr lang="en-US" dirty="0"/>
              <a:t>, </a:t>
            </a:r>
            <a:r>
              <a:rPr lang="ru-RU" dirty="0"/>
              <a:t>что пользователю нравится пользоваться продуктом</a:t>
            </a:r>
          </a:p>
          <a:p>
            <a:pPr>
              <a:spcAft>
                <a:spcPts val="600"/>
              </a:spcAft>
            </a:pPr>
            <a:r>
              <a:rPr lang="ru-RU" dirty="0"/>
              <a:t>С другой</a:t>
            </a:r>
            <a:r>
              <a:rPr lang="en-US" dirty="0"/>
              <a:t>, </a:t>
            </a:r>
            <a:r>
              <a:rPr lang="ru-RU" dirty="0"/>
              <a:t>они говорят, что у нас много </a:t>
            </a:r>
            <a:br>
              <a:rPr lang="ru-RU" dirty="0"/>
            </a:br>
            <a:r>
              <a:rPr lang="ru-RU" dirty="0" err="1"/>
              <a:t>кликбейтного</a:t>
            </a:r>
            <a:r>
              <a:rPr lang="ru-RU" dirty="0"/>
              <a:t> контента</a:t>
            </a:r>
            <a:endParaRPr lang="en-US" dirty="0"/>
          </a:p>
        </p:txBody>
      </p:sp>
      <p:sp>
        <p:nvSpPr>
          <p:cNvPr id="1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69E4F50-8356-475E-89DF-9B5C56087CFC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18969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Где используются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B124E1-F783-4458-85E6-69C58C7AF1C0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Изменение дизайна на сайте</a:t>
            </a:r>
          </a:p>
          <a:p>
            <a:r>
              <a:rPr lang="ru-RU" dirty="0"/>
              <a:t>Изменение функциональности в играх</a:t>
            </a:r>
          </a:p>
          <a:p>
            <a:r>
              <a:rPr lang="ru-RU" dirty="0"/>
              <a:t>Работоспособность лекарств </a:t>
            </a:r>
          </a:p>
          <a:p>
            <a:r>
              <a:rPr lang="ru-RU" dirty="0"/>
              <a:t>Выкатка нового алгоритма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5054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C925FCBC-5F75-41AA-9D25-C987E0D356F8}"/>
              </a:ext>
            </a:extLst>
          </p:cNvPr>
          <p:cNvSpPr/>
          <p:nvPr/>
        </p:nvSpPr>
        <p:spPr>
          <a:xfrm>
            <a:off x="539552" y="692696"/>
            <a:ext cx="7767366" cy="32403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F7334-C8E0-4A79-9D0F-24AEEECE9674}"/>
              </a:ext>
            </a:extLst>
          </p:cNvPr>
          <p:cNvSpPr txBox="1"/>
          <p:nvPr/>
        </p:nvSpPr>
        <p:spPr>
          <a:xfrm>
            <a:off x="837082" y="825005"/>
            <a:ext cx="7983390" cy="28920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клики пользователей в рекомендательной системе отражают как позитивные</a:t>
            </a:r>
            <a:r>
              <a:rPr lang="en-US" dirty="0"/>
              <a:t>, </a:t>
            </a:r>
            <a:r>
              <a:rPr lang="ru-RU" dirty="0"/>
              <a:t>так и негативные сигналы</a:t>
            </a:r>
          </a:p>
          <a:p>
            <a:pPr>
              <a:spcAft>
                <a:spcPts val="600"/>
              </a:spcAft>
            </a:pPr>
            <a:r>
              <a:rPr lang="ru-RU" dirty="0"/>
              <a:t>С одной стороны, они говорят</a:t>
            </a:r>
            <a:r>
              <a:rPr lang="en-US" dirty="0"/>
              <a:t>, </a:t>
            </a:r>
            <a:r>
              <a:rPr lang="ru-RU" dirty="0"/>
              <a:t>что пользователю нравится пользоваться продуктом</a:t>
            </a:r>
          </a:p>
          <a:p>
            <a:pPr>
              <a:spcAft>
                <a:spcPts val="600"/>
              </a:spcAft>
            </a:pPr>
            <a:r>
              <a:rPr lang="ru-RU" dirty="0"/>
              <a:t>С другой</a:t>
            </a:r>
            <a:r>
              <a:rPr lang="en-US" dirty="0"/>
              <a:t>, </a:t>
            </a:r>
            <a:r>
              <a:rPr lang="ru-RU" dirty="0"/>
              <a:t>они говорят, что у нас много </a:t>
            </a:r>
            <a:br>
              <a:rPr lang="ru-RU" dirty="0"/>
            </a:br>
            <a:r>
              <a:rPr lang="ru-RU" dirty="0" err="1"/>
              <a:t>кликбейтного</a:t>
            </a:r>
            <a:r>
              <a:rPr lang="ru-RU" dirty="0"/>
              <a:t> контента</a:t>
            </a:r>
            <a:endParaRPr lang="en-US" dirty="0"/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727AFBEB-37D1-412D-8A33-F72CD922D57A}"/>
              </a:ext>
            </a:extLst>
          </p:cNvPr>
          <p:cNvSpPr txBox="1">
            <a:spLocks/>
          </p:cNvSpPr>
          <p:nvPr/>
        </p:nvSpPr>
        <p:spPr>
          <a:xfrm>
            <a:off x="611188" y="4181924"/>
            <a:ext cx="8064896" cy="111140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Метрики с чёткой интерпретацией часто обладают низкой чувствительностью</a:t>
            </a:r>
          </a:p>
        </p:txBody>
      </p:sp>
      <p:sp>
        <p:nvSpPr>
          <p:cNvPr id="1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DFB4F57-232C-4E75-B247-4A985CA164DD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60220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Желательные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D5CB16-7629-424F-A027-BD618066CEB2}"/>
              </a:ext>
            </a:extLst>
          </p:cNvPr>
          <p:cNvSpPr txBox="1">
            <a:spLocks/>
          </p:cNvSpPr>
          <p:nvPr/>
        </p:nvSpPr>
        <p:spPr>
          <a:xfrm>
            <a:off x="611188" y="4181924"/>
            <a:ext cx="8064896" cy="19113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Повышение</a:t>
            </a:r>
            <a:r>
              <a:rPr lang="en-US" dirty="0"/>
              <a:t> </a:t>
            </a:r>
            <a:r>
              <a:rPr lang="ru-RU" dirty="0"/>
              <a:t>чувствительности так</a:t>
            </a:r>
            <a:r>
              <a:rPr lang="en-US" dirty="0"/>
              <a:t>, </a:t>
            </a:r>
            <a:r>
              <a:rPr lang="ru-RU" dirty="0"/>
              <a:t>чтобы не испортить направленность – отдельная сложная задача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4544091-8630-724C-B950-BFB8F4F730CB}"/>
              </a:ext>
            </a:extLst>
          </p:cNvPr>
          <p:cNvSpPr/>
          <p:nvPr/>
        </p:nvSpPr>
        <p:spPr>
          <a:xfrm>
            <a:off x="539552" y="692696"/>
            <a:ext cx="7767366" cy="32403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AFE26-74E2-7249-A8B1-CF8EA31DBB8E}"/>
              </a:ext>
            </a:extLst>
          </p:cNvPr>
          <p:cNvSpPr txBox="1"/>
          <p:nvPr/>
        </p:nvSpPr>
        <p:spPr>
          <a:xfrm>
            <a:off x="837082" y="825005"/>
            <a:ext cx="7983390" cy="28920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клики пользователей в рекомендательной системе отражают как позитивные</a:t>
            </a:r>
            <a:r>
              <a:rPr lang="en-US" dirty="0"/>
              <a:t>, </a:t>
            </a:r>
            <a:r>
              <a:rPr lang="ru-RU" dirty="0"/>
              <a:t>так и негативные сигналы</a:t>
            </a:r>
          </a:p>
          <a:p>
            <a:pPr>
              <a:spcAft>
                <a:spcPts val="600"/>
              </a:spcAft>
            </a:pPr>
            <a:r>
              <a:rPr lang="ru-RU" dirty="0"/>
              <a:t>С одной стороны, они говорят</a:t>
            </a:r>
            <a:r>
              <a:rPr lang="en-US" dirty="0"/>
              <a:t>, </a:t>
            </a:r>
            <a:r>
              <a:rPr lang="ru-RU" dirty="0"/>
              <a:t>что пользователю нравится пользоваться продуктом</a:t>
            </a:r>
          </a:p>
          <a:p>
            <a:pPr>
              <a:spcAft>
                <a:spcPts val="600"/>
              </a:spcAft>
            </a:pPr>
            <a:r>
              <a:rPr lang="ru-RU" dirty="0"/>
              <a:t>С другой</a:t>
            </a:r>
            <a:r>
              <a:rPr lang="en-US" dirty="0"/>
              <a:t>, </a:t>
            </a:r>
            <a:r>
              <a:rPr lang="ru-RU" dirty="0"/>
              <a:t>они говорят, что у нас много </a:t>
            </a:r>
            <a:br>
              <a:rPr lang="ru-RU" dirty="0"/>
            </a:br>
            <a:r>
              <a:rPr lang="ru-RU" dirty="0" err="1"/>
              <a:t>кликбейтного</a:t>
            </a:r>
            <a:r>
              <a:rPr lang="ru-RU" dirty="0"/>
              <a:t> контента</a:t>
            </a:r>
            <a:endParaRPr lang="en-US" dirty="0"/>
          </a:p>
        </p:txBody>
      </p:sp>
      <p:sp>
        <p:nvSpPr>
          <p:cNvPr id="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9CC1943-1F11-43E5-BC36-E1ADC81C7DBE}"/>
              </a:ext>
            </a:extLst>
          </p:cNvPr>
          <p:cNvSpPr txBox="1"/>
          <p:nvPr/>
        </p:nvSpPr>
        <p:spPr>
          <a:xfrm>
            <a:off x="610748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/>
              <a:t>https://research.yandex.com/tutorials/online-evaluation/sigir-2019</a:t>
            </a:r>
          </a:p>
        </p:txBody>
      </p:sp>
    </p:spTree>
    <p:extLst>
      <p:ext uri="{BB962C8B-B14F-4D97-AF65-F5344CB8AC3E}">
        <p14:creationId xmlns:p14="http://schemas.microsoft.com/office/powerpoint/2010/main" val="677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изучать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832718-82F2-4C86-AE2E-EB8909FCBC1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3429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Надо понимать особенности тех метрик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которые используются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32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4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изучать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701ECD-0039-4F85-925B-2D004918E22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3429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Надо понимать особенности тех метрик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которые используются</a:t>
            </a:r>
          </a:p>
          <a:p>
            <a:r>
              <a:rPr lang="ru-RU" dirty="0"/>
              <a:t>Замерять их характеристики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9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изучать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D744F5-5DFB-49BA-A035-57E440E3C86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3429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Надо понимать особенности тех метрик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которые используются</a:t>
            </a:r>
          </a:p>
          <a:p>
            <a:r>
              <a:rPr lang="ru-RU" dirty="0"/>
              <a:t>Замерять их характеристики </a:t>
            </a:r>
          </a:p>
          <a:p>
            <a:r>
              <a:rPr lang="ru-RU" dirty="0"/>
              <a:t>Находить модификации</a:t>
            </a:r>
            <a:r>
              <a:rPr lang="en-US" dirty="0"/>
              <a:t>, </a:t>
            </a:r>
            <a:r>
              <a:rPr lang="ru-RU" dirty="0"/>
              <a:t>которые улучшают </a:t>
            </a:r>
            <a:br>
              <a:rPr lang="ru-RU" dirty="0"/>
            </a:br>
            <a:r>
              <a:rPr lang="ru-RU" dirty="0"/>
              <a:t>эти характеристики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686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изучать свойства метрик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3429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Надо понимать особенности тех метрик</a:t>
            </a:r>
            <a:r>
              <a:rPr lang="en-US" dirty="0"/>
              <a:t>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которые используются</a:t>
            </a:r>
          </a:p>
          <a:p>
            <a:r>
              <a:rPr lang="ru-RU" dirty="0"/>
              <a:t>Замерять их характеристики </a:t>
            </a:r>
          </a:p>
          <a:p>
            <a:r>
              <a:rPr lang="ru-RU" dirty="0"/>
              <a:t>Находить модификации</a:t>
            </a:r>
            <a:r>
              <a:rPr lang="en-US" dirty="0"/>
              <a:t>, </a:t>
            </a:r>
            <a:r>
              <a:rPr lang="ru-RU" dirty="0"/>
              <a:t>которые улучшают </a:t>
            </a:r>
            <a:br>
              <a:rPr lang="ru-RU" dirty="0"/>
            </a:br>
            <a:r>
              <a:rPr lang="ru-RU" dirty="0"/>
              <a:t>эти характеристики </a:t>
            </a:r>
          </a:p>
          <a:p>
            <a:r>
              <a:rPr lang="ru-RU" dirty="0"/>
              <a:t>Нужен большой пул полезных исторических экспериментов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20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Примеры свойств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8288670-9995-4C27-9E91-57B9D57FC8F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В метриках могут быть тренд и сезонность</a:t>
            </a:r>
            <a:r>
              <a:rPr lang="en-US" dirty="0"/>
              <a:t>, </a:t>
            </a:r>
            <a:r>
              <a:rPr lang="ru-RU" dirty="0"/>
              <a:t>их необходимо от них очищать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Линейная регрессия</a:t>
            </a:r>
          </a:p>
          <a:p>
            <a:r>
              <a:rPr lang="ru-RU" dirty="0"/>
              <a:t>Взятие 12-ой разности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Примеры свойств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2292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В метриках могут быть тренд и сезонность</a:t>
            </a:r>
            <a:r>
              <a:rPr lang="en-US" dirty="0"/>
              <a:t>, </a:t>
            </a:r>
            <a:r>
              <a:rPr lang="ru-RU" dirty="0"/>
              <a:t>их необходимо от них очищать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Линейная регрессия</a:t>
            </a:r>
          </a:p>
          <a:p>
            <a:r>
              <a:rPr lang="ru-RU" dirty="0"/>
              <a:t>Взятие 12-ой разности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Среднее не единственная метрика</a:t>
            </a:r>
            <a:r>
              <a:rPr lang="en-US" dirty="0"/>
              <a:t>, </a:t>
            </a:r>
            <a:r>
              <a:rPr lang="ru-RU" dirty="0"/>
              <a:t>которую можно считать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Средние чувствительны к выбросам</a:t>
            </a:r>
          </a:p>
          <a:p>
            <a:r>
              <a:rPr lang="ru-RU" dirty="0"/>
              <a:t>Медианы устойчивы к выбросам</a:t>
            </a:r>
            <a:endParaRPr lang="en-US" dirty="0"/>
          </a:p>
          <a:p>
            <a:r>
              <a:rPr lang="ru-RU" dirty="0"/>
              <a:t>Квантили помогают следить за определённым сегментом </a:t>
            </a:r>
          </a:p>
        </p:txBody>
      </p:sp>
    </p:spTree>
    <p:extLst>
      <p:ext uri="{BB962C8B-B14F-4D97-AF65-F5344CB8AC3E}">
        <p14:creationId xmlns:p14="http://schemas.microsoft.com/office/powerpoint/2010/main" val="34327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AA7AD9-973E-4643-B72B-2771361F92D9}"/>
              </a:ext>
            </a:extLst>
          </p:cNvPr>
          <p:cNvSpPr txBox="1">
            <a:spLocks/>
          </p:cNvSpPr>
          <p:nvPr/>
        </p:nvSpPr>
        <p:spPr>
          <a:xfrm>
            <a:off x="611560" y="690867"/>
            <a:ext cx="8064896" cy="37444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различные математические трюки</a:t>
            </a:r>
            <a:r>
              <a:rPr lang="en-US" dirty="0"/>
              <a:t>, </a:t>
            </a:r>
            <a:r>
              <a:rPr lang="ru-RU" dirty="0"/>
              <a:t>призванные улучшить свойства метрик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Сложные составные метрики с различными весами </a:t>
            </a:r>
            <a:br>
              <a:rPr lang="ru-RU" dirty="0"/>
            </a:br>
            <a:r>
              <a:rPr lang="ru-RU" dirty="0"/>
              <a:t>для составных частей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4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71D1662-8CA0-4E9D-81D7-EDE886F74B59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https://habr.com/ru/company/yandex/blog/497804/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46CF7F-B145-4432-9797-823867897805}"/>
              </a:ext>
            </a:extLst>
          </p:cNvPr>
          <p:cNvSpPr txBox="1">
            <a:spLocks/>
          </p:cNvSpPr>
          <p:nvPr/>
        </p:nvSpPr>
        <p:spPr>
          <a:xfrm>
            <a:off x="611560" y="690867"/>
            <a:ext cx="8064896" cy="37444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различные математические трюки</a:t>
            </a:r>
            <a:r>
              <a:rPr lang="en-US" dirty="0"/>
              <a:t>, </a:t>
            </a:r>
            <a:r>
              <a:rPr lang="ru-RU" dirty="0"/>
              <a:t>призванные улучшить свойства метрик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Сложные составные метрики с различными весами </a:t>
            </a:r>
            <a:br>
              <a:rPr lang="ru-RU" dirty="0"/>
            </a:br>
            <a:r>
              <a:rPr lang="ru-RU" dirty="0"/>
              <a:t>для составных частей</a:t>
            </a:r>
          </a:p>
          <a:p>
            <a:r>
              <a:rPr lang="en-US" dirty="0"/>
              <a:t>CUPED</a:t>
            </a:r>
            <a:r>
              <a:rPr lang="ru-RU" dirty="0"/>
              <a:t> (техника для увеличения чувствительности)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453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Где используются АБ-тесты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45638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Изменение дизайна на сайте</a:t>
            </a:r>
          </a:p>
          <a:p>
            <a:r>
              <a:rPr lang="ru-RU" dirty="0"/>
              <a:t>Изменение функциональности в играх</a:t>
            </a:r>
          </a:p>
          <a:p>
            <a:r>
              <a:rPr lang="ru-RU" dirty="0"/>
              <a:t>Работоспособность лекарств </a:t>
            </a:r>
          </a:p>
          <a:p>
            <a:r>
              <a:rPr lang="ru-RU" dirty="0"/>
              <a:t>Выкатка нового алгоритма машинного обучения</a:t>
            </a:r>
          </a:p>
          <a:p>
            <a:r>
              <a:rPr lang="ru-RU" dirty="0"/>
              <a:t>Изменения в офлайн-магазинах</a:t>
            </a:r>
            <a:r>
              <a:rPr lang="en-US" dirty="0"/>
              <a:t>: </a:t>
            </a:r>
            <a:r>
              <a:rPr lang="ru-RU" dirty="0"/>
              <a:t>смена порядка отделов</a:t>
            </a:r>
            <a:r>
              <a:rPr lang="en-US" dirty="0"/>
              <a:t>, </a:t>
            </a:r>
            <a:r>
              <a:rPr lang="ru-RU" dirty="0"/>
              <a:t>раскладки товаров</a:t>
            </a:r>
            <a:r>
              <a:rPr lang="en-US" dirty="0"/>
              <a:t>,</a:t>
            </a:r>
            <a:r>
              <a:rPr lang="ru-RU" dirty="0"/>
              <a:t> установка </a:t>
            </a:r>
            <a:r>
              <a:rPr lang="ru-RU" dirty="0" err="1"/>
              <a:t>постоматов</a:t>
            </a:r>
            <a:r>
              <a:rPr lang="en-US" dirty="0"/>
              <a:t>,</a:t>
            </a:r>
            <a:r>
              <a:rPr lang="ru-RU" dirty="0"/>
              <a:t> промо-акции</a:t>
            </a:r>
          </a:p>
        </p:txBody>
      </p:sp>
    </p:spTree>
    <p:extLst>
      <p:ext uri="{BB962C8B-B14F-4D97-AF65-F5344CB8AC3E}">
        <p14:creationId xmlns:p14="http://schemas.microsoft.com/office/powerpoint/2010/main" val="15697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876838-0597-4BF7-A367-4DE750B7F5AB}"/>
              </a:ext>
            </a:extLst>
          </p:cNvPr>
          <p:cNvSpPr txBox="1">
            <a:spLocks/>
          </p:cNvSpPr>
          <p:nvPr/>
        </p:nvSpPr>
        <p:spPr>
          <a:xfrm>
            <a:off x="611560" y="690867"/>
            <a:ext cx="8064896" cy="37444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различные математические трюки</a:t>
            </a:r>
            <a:r>
              <a:rPr lang="en-US" dirty="0"/>
              <a:t>, </a:t>
            </a:r>
            <a:r>
              <a:rPr lang="ru-RU" dirty="0"/>
              <a:t>призванные улучшить свойства метрик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Сложные составные метрики с различными весами </a:t>
            </a:r>
            <a:br>
              <a:rPr lang="ru-RU" dirty="0"/>
            </a:br>
            <a:r>
              <a:rPr lang="ru-RU" dirty="0"/>
              <a:t>для составных частей</a:t>
            </a:r>
          </a:p>
          <a:p>
            <a:r>
              <a:rPr lang="en-US" dirty="0"/>
              <a:t>CUPED</a:t>
            </a:r>
            <a:r>
              <a:rPr lang="ru-RU" dirty="0"/>
              <a:t> (техника для увеличения чувствительности)</a:t>
            </a:r>
          </a:p>
          <a:p>
            <a:r>
              <a:rPr lang="ru-RU" dirty="0"/>
              <a:t>Стратификация</a:t>
            </a:r>
            <a:r>
              <a:rPr lang="en-US" dirty="0"/>
              <a:t>, </a:t>
            </a:r>
            <a:r>
              <a:rPr lang="ru-RU" dirty="0"/>
              <a:t>разбиение пользователей на </a:t>
            </a:r>
            <a:r>
              <a:rPr lang="ru-RU" dirty="0" smtClean="0"/>
              <a:t>когорты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6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1A7AAA-D2C6-4198-A2C0-BA9C812DBFCC}"/>
              </a:ext>
            </a:extLst>
          </p:cNvPr>
          <p:cNvSpPr txBox="1">
            <a:spLocks/>
          </p:cNvSpPr>
          <p:nvPr/>
        </p:nvSpPr>
        <p:spPr>
          <a:xfrm>
            <a:off x="611560" y="690867"/>
            <a:ext cx="8064896" cy="37444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различные математические трюки</a:t>
            </a:r>
            <a:r>
              <a:rPr lang="en-US" dirty="0"/>
              <a:t>, </a:t>
            </a:r>
            <a:r>
              <a:rPr lang="ru-RU" dirty="0"/>
              <a:t>призванные улучшить свойства метрик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Сложные составные метрики с различными весами </a:t>
            </a:r>
            <a:br>
              <a:rPr lang="ru-RU" dirty="0"/>
            </a:br>
            <a:r>
              <a:rPr lang="ru-RU" dirty="0"/>
              <a:t>для составных частей</a:t>
            </a:r>
          </a:p>
          <a:p>
            <a:r>
              <a:rPr lang="en-US" dirty="0"/>
              <a:t>CUPED</a:t>
            </a:r>
            <a:r>
              <a:rPr lang="ru-RU" dirty="0"/>
              <a:t> (техника для увеличения чувствительности)</a:t>
            </a:r>
          </a:p>
          <a:p>
            <a:r>
              <a:rPr lang="ru-RU" dirty="0"/>
              <a:t>Стратификация</a:t>
            </a:r>
            <a:r>
              <a:rPr lang="en-US" dirty="0"/>
              <a:t>, </a:t>
            </a:r>
            <a:r>
              <a:rPr lang="ru-RU" dirty="0"/>
              <a:t>разбиение пользователей на </a:t>
            </a:r>
            <a:r>
              <a:rPr lang="ru-RU" dirty="0" smtClean="0"/>
              <a:t>когорты</a:t>
            </a:r>
            <a:endParaRPr lang="ru-RU" dirty="0"/>
          </a:p>
          <a:p>
            <a:r>
              <a:rPr lang="ru-RU" dirty="0"/>
              <a:t>Различные трансформации данных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0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1560" y="690867"/>
            <a:ext cx="8064896" cy="37444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различные математические трюки</a:t>
            </a:r>
            <a:r>
              <a:rPr lang="en-US" dirty="0"/>
              <a:t>, </a:t>
            </a:r>
            <a:r>
              <a:rPr lang="ru-RU" dirty="0"/>
              <a:t>призванные улучшить свойства метрик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Сложные составные метрики с различными весами </a:t>
            </a:r>
            <a:br>
              <a:rPr lang="ru-RU" dirty="0"/>
            </a:br>
            <a:r>
              <a:rPr lang="ru-RU" dirty="0"/>
              <a:t>для составных частей</a:t>
            </a:r>
          </a:p>
          <a:p>
            <a:r>
              <a:rPr lang="en-US" dirty="0"/>
              <a:t>CUPED</a:t>
            </a:r>
            <a:r>
              <a:rPr lang="ru-RU" dirty="0"/>
              <a:t> (техника для увеличения чувствительности)</a:t>
            </a:r>
          </a:p>
          <a:p>
            <a:r>
              <a:rPr lang="ru-RU" dirty="0"/>
              <a:t>Стратификация</a:t>
            </a:r>
            <a:r>
              <a:rPr lang="en-US" dirty="0"/>
              <a:t>, </a:t>
            </a:r>
            <a:r>
              <a:rPr lang="ru-RU" dirty="0"/>
              <a:t>разбиение пользователей на </a:t>
            </a:r>
            <a:r>
              <a:rPr lang="ru-RU" dirty="0" smtClean="0"/>
              <a:t>когорты</a:t>
            </a:r>
            <a:endParaRPr lang="ru-RU" dirty="0"/>
          </a:p>
          <a:p>
            <a:r>
              <a:rPr lang="ru-RU" dirty="0"/>
              <a:t>Различные трансформации данных</a:t>
            </a:r>
            <a:endParaRPr lang="en-US" dirty="0"/>
          </a:p>
          <a:p>
            <a:endParaRPr lang="ru-RU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068DA918-2B7C-EE4A-83B8-00F7A08DC81B}"/>
              </a:ext>
            </a:extLst>
          </p:cNvPr>
          <p:cNvSpPr/>
          <p:nvPr/>
        </p:nvSpPr>
        <p:spPr>
          <a:xfrm>
            <a:off x="971600" y="4505462"/>
            <a:ext cx="7387509" cy="111385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1E393E0-F570-416F-BF17-F48BDEFBB872}"/>
              </a:ext>
            </a:extLst>
          </p:cNvPr>
          <p:cNvGrpSpPr/>
          <p:nvPr/>
        </p:nvGrpSpPr>
        <p:grpSpPr>
          <a:xfrm>
            <a:off x="1313835" y="4656831"/>
            <a:ext cx="7074589" cy="811120"/>
            <a:chOff x="1220444" y="4706112"/>
            <a:chExt cx="7074589" cy="811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2DE69-6581-7440-8CB3-9F64BE3CA5B4}"/>
                </a:ext>
              </a:extLst>
            </p:cNvPr>
            <p:cNvSpPr txBox="1"/>
            <p:nvPr/>
          </p:nvSpPr>
          <p:spPr>
            <a:xfrm>
              <a:off x="1766402" y="4706112"/>
              <a:ext cx="6528631" cy="811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800"/>
                </a:spcAft>
              </a:pPr>
              <a:r>
                <a:rPr lang="ru-RU" sz="2400" dirty="0">
                  <a:solidFill>
                    <a:srgbClr val="C0504D"/>
                  </a:solidFill>
                </a:rPr>
                <a:t>Разработка подобных метрик осуществляется под конкретный сервис</a:t>
              </a: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ECACDF31-0EBB-E342-9FE8-E3383239793C}"/>
                </a:ext>
              </a:extLst>
            </p:cNvPr>
            <p:cNvSpPr/>
            <p:nvPr/>
          </p:nvSpPr>
          <p:spPr>
            <a:xfrm>
              <a:off x="1220444" y="4741400"/>
              <a:ext cx="30583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solidFill>
                  <a:srgbClr val="C050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8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6219FB9-B531-40FF-91FC-AB0153CB91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0480" cy="263699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После математических трюков</a:t>
                </a:r>
                <a:r>
                  <a:rPr lang="en-US" dirty="0"/>
                  <a:t>, </a:t>
                </a:r>
                <a:r>
                  <a:rPr lang="ru-RU" dirty="0"/>
                  <a:t>на АА-тестах метрика </a:t>
                </a:r>
                <a:br>
                  <a:rPr lang="ru-RU" dirty="0"/>
                </a:br>
                <a:r>
                  <a:rPr lang="ru-RU" dirty="0"/>
                  <a:t>не должна показывать значимые изменения чаще</a:t>
                </a:r>
                <a:r>
                  <a:rPr lang="en-US" dirty="0"/>
                  <a:t>, </a:t>
                </a:r>
                <a:r>
                  <a:rPr lang="ru-RU" dirty="0"/>
                  <a:t>чем </a:t>
                </a:r>
                <a:br>
                  <a:rPr lang="ru-RU" dirty="0"/>
                </a:b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процентах случаев</a:t>
                </a:r>
                <a:r>
                  <a:rPr lang="en-US" dirty="0"/>
                  <a:t>, </a:t>
                </a:r>
                <a:r>
                  <a:rPr lang="ru-RU" dirty="0"/>
                  <a:t>иначе мы сделали что-то странное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6219FB9-B531-40FF-91FC-AB0153CB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480" cy="2636992"/>
              </a:xfrm>
              <a:prstGeom prst="rect">
                <a:avLst/>
              </a:prstGeom>
              <a:blipFill>
                <a:blip r:embed="rId4"/>
                <a:stretch>
                  <a:fillRect l="-957" t="-1620" r="-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Математические трюки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46F93FA-5276-8846-A518-51AC0A49F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80480" cy="263699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После математических трюков</a:t>
                </a:r>
                <a:r>
                  <a:rPr lang="en-US" dirty="0"/>
                  <a:t>, </a:t>
                </a:r>
                <a:r>
                  <a:rPr lang="ru-RU" dirty="0"/>
                  <a:t>на АА-тестах метрика </a:t>
                </a:r>
                <a:br>
                  <a:rPr lang="ru-RU" dirty="0"/>
                </a:br>
                <a:r>
                  <a:rPr lang="ru-RU" dirty="0"/>
                  <a:t>не должна показывать значимые изменения чаще</a:t>
                </a:r>
                <a:r>
                  <a:rPr lang="en-US" dirty="0"/>
                  <a:t>, </a:t>
                </a:r>
                <a:r>
                  <a:rPr lang="ru-RU" dirty="0"/>
                  <a:t>чем </a:t>
                </a:r>
                <a:br>
                  <a:rPr lang="ru-RU" dirty="0"/>
                </a:b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процентах случаев</a:t>
                </a:r>
                <a:r>
                  <a:rPr lang="en-US" dirty="0"/>
                  <a:t>, </a:t>
                </a:r>
                <a:r>
                  <a:rPr lang="ru-RU" dirty="0"/>
                  <a:t>иначе мы сделали что-то странное</a:t>
                </a:r>
              </a:p>
              <a:p>
                <a:r>
                  <a:rPr lang="ru-RU" dirty="0"/>
                  <a:t>Если преобразование оказалось успешным</a:t>
                </a:r>
                <a:r>
                  <a:rPr lang="en-US" dirty="0"/>
                  <a:t>, </a:t>
                </a:r>
                <a:r>
                  <a:rPr lang="ru-RU" dirty="0"/>
                  <a:t>оно должно быть проинтерпретировано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546F93FA-5276-8846-A518-51AC0A49F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480" cy="2636992"/>
              </a:xfrm>
              <a:prstGeom prst="rect">
                <a:avLst/>
              </a:prstGeom>
              <a:blipFill>
                <a:blip r:embed="rId4"/>
                <a:stretch>
                  <a:fillRect l="-957" t="-1620" r="-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5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66A1-D9A5-411A-AA82-6A438FA0BD4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Метрики используются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понять, что изменилось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нашем сервисе</a:t>
            </a:r>
          </a:p>
        </p:txBody>
      </p:sp>
    </p:spTree>
    <p:extLst>
      <p:ext uri="{BB962C8B-B14F-4D97-AF65-F5344CB8AC3E}">
        <p14:creationId xmlns:p14="http://schemas.microsoft.com/office/powerpoint/2010/main" val="33383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CC9DCC-6DAD-40CA-9435-F98570792DF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Метрики используются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понять, что изменилось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нашем сервисе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Метрики обладают различными свойствами</a:t>
            </a:r>
          </a:p>
        </p:txBody>
      </p:sp>
    </p:spTree>
    <p:extLst>
      <p:ext uri="{BB962C8B-B14F-4D97-AF65-F5344CB8AC3E}">
        <p14:creationId xmlns:p14="http://schemas.microsoft.com/office/powerpoint/2010/main" val="10359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5036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Метрики используются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понять, что изменилось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нашем сервисе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Метрики обладают различными свойствами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Нужно аккуратно подбирать их для проведения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6865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0AD9698D-2700-490F-B484-40CACEC0C422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227695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статистический тест говорит нам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изменения в метрике неслучайны</a:t>
            </a:r>
          </a:p>
        </p:txBody>
      </p:sp>
    </p:spTree>
    <p:extLst>
      <p:ext uri="{BB962C8B-B14F-4D97-AF65-F5344CB8AC3E}">
        <p14:creationId xmlns:p14="http://schemas.microsoft.com/office/powerpoint/2010/main" val="42211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567A66-BD7A-A642-8043-512F3563C8A1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227695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Значимость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статистический тест говорит нам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изменения в метрике неслучайны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Существенность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 насколько изменения большие по своей величине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насколько большой размер эффекта (изменение метрики)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который мы ловим</a:t>
            </a:r>
          </a:p>
        </p:txBody>
      </p:sp>
    </p:spTree>
    <p:extLst>
      <p:ext uri="{BB962C8B-B14F-4D97-AF65-F5344CB8AC3E}">
        <p14:creationId xmlns:p14="http://schemas.microsoft.com/office/powerpoint/2010/main" val="39656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96D137A-4CD5-4EAC-AAE3-EDD1D21227D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r>
              <a:rPr lang="ru-RU" dirty="0"/>
              <a:t>Проблемы</a:t>
            </a:r>
            <a:r>
              <a:rPr lang="en-US" dirty="0"/>
              <a:t>, </a:t>
            </a:r>
            <a:r>
              <a:rPr lang="ru-RU" dirty="0"/>
              <a:t>возникающие при проведении АБ-тестов </a:t>
            </a:r>
            <a:br>
              <a:rPr lang="ru-RU" dirty="0"/>
            </a:br>
            <a:r>
              <a:rPr lang="ru-RU" dirty="0"/>
              <a:t>и способы их решить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03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8D269-F79B-2A4C-9389-8007B7EF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8" y="1305828"/>
            <a:ext cx="8551936" cy="4246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Размер эффекта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/>
              <p:nvPr/>
            </p:nvSpPr>
            <p:spPr>
              <a:xfrm>
                <a:off x="3406223" y="5520434"/>
                <a:ext cx="607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58C3444-7BAB-B04D-AA52-0E494A49A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23" y="5520434"/>
                <a:ext cx="607795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/>
              <p:nvPr/>
            </p:nvSpPr>
            <p:spPr>
              <a:xfrm>
                <a:off x="5516330" y="5552172"/>
                <a:ext cx="6404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E7776DB-0FEC-5449-89DA-E93B5EBA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330" y="5552172"/>
                <a:ext cx="64049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C54BE6B-C2EC-394A-A253-F0B706A059C7}"/>
              </a:ext>
            </a:extLst>
          </p:cNvPr>
          <p:cNvCxnSpPr>
            <a:cxnSpLocks/>
          </p:cNvCxnSpPr>
          <p:nvPr/>
        </p:nvCxnSpPr>
        <p:spPr>
          <a:xfrm>
            <a:off x="3710121" y="1523510"/>
            <a:ext cx="2071988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C45CC5-83A3-4B60-AFFC-775F25DEB4E0}"/>
              </a:ext>
            </a:extLst>
          </p:cNvPr>
          <p:cNvSpPr txBox="1"/>
          <p:nvPr/>
        </p:nvSpPr>
        <p:spPr>
          <a:xfrm>
            <a:off x="3710121" y="474831"/>
            <a:ext cx="209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rgbClr val="C0504D"/>
                </a:solidFill>
              </a:rPr>
              <a:t>Размер эффекта</a:t>
            </a:r>
          </a:p>
        </p:txBody>
      </p:sp>
    </p:spTree>
    <p:extLst>
      <p:ext uri="{BB962C8B-B14F-4D97-AF65-F5344CB8AC3E}">
        <p14:creationId xmlns:p14="http://schemas.microsoft.com/office/powerpoint/2010/main" val="31159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FAB30AC-8D8D-4082-961D-1F114DF7044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08692" cy="302433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Незначимо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использование витамина </a:t>
            </a:r>
            <a:r>
              <a:rPr lang="en-US" sz="2400" dirty="0">
                <a:solidFill>
                  <a:srgbClr val="373737"/>
                </a:solidFill>
              </a:rPr>
              <a:t>D</a:t>
            </a:r>
            <a:r>
              <a:rPr lang="ru-RU" sz="2400" dirty="0">
                <a:solidFill>
                  <a:srgbClr val="373737"/>
                </a:solidFill>
              </a:rPr>
              <a:t> для борьбы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с депрессией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18 тысяч человек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5 лет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Ежедневно принимают витамин </a:t>
            </a:r>
            <a:r>
              <a:rPr lang="en-US" sz="2400" dirty="0">
                <a:solidFill>
                  <a:srgbClr val="373737"/>
                </a:solidFill>
              </a:rPr>
              <a:t>D </a:t>
            </a:r>
            <a:r>
              <a:rPr lang="ru-RU" sz="2400" dirty="0">
                <a:solidFill>
                  <a:srgbClr val="373737"/>
                </a:solidFill>
              </a:rPr>
              <a:t>либо плацебо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08CF061-BD28-4A38-8AEA-BCA0FD2FC4D8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en" dirty="0"/>
              <a:t>https://nplus1.ru/news/2020/08/04/vitamin-d-depression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11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208692" cy="302433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Незначимо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использование витамина </a:t>
                </a:r>
                <a:r>
                  <a:rPr lang="en-US" sz="2400" dirty="0">
                    <a:solidFill>
                      <a:srgbClr val="373737"/>
                    </a:solidFill>
                  </a:rPr>
                  <a:t>D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для борьбы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депрессией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18 тысяч человек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5 лет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Ежедневно принимают витамин </a:t>
                </a:r>
                <a:r>
                  <a:rPr lang="en-US" sz="2400" dirty="0">
                    <a:solidFill>
                      <a:srgbClr val="373737"/>
                    </a:solidFill>
                  </a:rPr>
                  <a:t>D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плацебо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Результаты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Тестовая группа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 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витамин)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609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депрессией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Контрольная группа (плацебо)</a:t>
                </a:r>
                <a:r>
                  <a:rPr lang="en-US" sz="2400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625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 депрессией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Разница оказалась незначима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𝑝𝑣𝑎𝑙𝑢𝑒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= 0.62</m:t>
                    </m:r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08692" cy="3024336"/>
              </a:xfrm>
              <a:prstGeom prst="rect">
                <a:avLst/>
              </a:prstGeom>
              <a:blipFill>
                <a:blip r:embed="rId3"/>
                <a:stretch>
                  <a:fillRect l="-1114" t="-1411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A04EC9B-6B34-4EE9-ADAB-03B033E1B24C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en" dirty="0"/>
              <a:t>https://nplus1.ru/news/2020/08/04/vitamin-d-depression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77E6A2-616E-499E-97CA-3FA8D937107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692" cy="4777705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Значимо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b="1" dirty="0">
                <a:solidFill>
                  <a:srgbClr val="28516A"/>
                </a:solidFill>
              </a:rPr>
              <a:t>но несущественно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польза позднего завтрака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раннего ужина для похудения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13 человек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10 недель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Завтракали на </a:t>
            </a:r>
            <a:r>
              <a:rPr lang="en-US" sz="2400" dirty="0">
                <a:solidFill>
                  <a:srgbClr val="373737"/>
                </a:solidFill>
              </a:rPr>
              <a:t>1.5 </a:t>
            </a:r>
            <a:r>
              <a:rPr lang="ru-RU" sz="2400" dirty="0">
                <a:solidFill>
                  <a:srgbClr val="373737"/>
                </a:solidFill>
              </a:rPr>
              <a:t>часа позже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 ужинали на 1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>
                <a:solidFill>
                  <a:srgbClr val="373737"/>
                </a:solidFill>
              </a:rPr>
              <a:t>часа раньше обычного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9E86975-9641-46AC-A573-B1CF5B66C9CC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en"/>
              <a:t>https://nplus1.ru/news/2018/08/31/food-timing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97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08692" cy="47777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Значимо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,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но несущественно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польза позднего завтрака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раннего ужина для похудения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13 человек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10 недель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Завтракали на </a:t>
                </a:r>
                <a:r>
                  <a:rPr lang="en-US" sz="2400" dirty="0">
                    <a:solidFill>
                      <a:srgbClr val="373737"/>
                    </a:solidFill>
                  </a:rPr>
                  <a:t>1.5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часа позже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ужинали на 1</a:t>
                </a:r>
                <a:r>
                  <a:rPr lang="en-US" sz="2400" dirty="0">
                    <a:solidFill>
                      <a:srgbClr val="373737"/>
                    </a:solidFill>
                  </a:rPr>
                  <a:t>.5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часа раньше обычного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Результаты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Содержание жира в экспериментальной группе снизилось 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1.9%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 значимый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𝑝𝑣𝑎𝑙𝑢𝑒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= 0.047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Учёные отмечают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это совсем небольшой эффект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08692" cy="4777705"/>
              </a:xfrm>
              <a:prstGeom prst="rect">
                <a:avLst/>
              </a:prstGeom>
              <a:blipFill>
                <a:blip r:embed="rId3"/>
                <a:stretch>
                  <a:fillRect l="-1114" t="-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5F1CCBB-52AF-4377-87E6-6D0B9287BEC9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en"/>
              <a:t>https://nplus1.ru/news/2018/08/31/food-timing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9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1D3B3D7F-23FF-4B4B-AF77-5300251D4164}"/>
              </a:ext>
            </a:extLst>
          </p:cNvPr>
          <p:cNvSpPr txBox="1">
            <a:spLocks/>
          </p:cNvSpPr>
          <p:nvPr/>
        </p:nvSpPr>
        <p:spPr>
          <a:xfrm>
            <a:off x="611450" y="692696"/>
            <a:ext cx="8208692" cy="391360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Значимо и существенно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дексаметазон снизил смертность пациентов с </a:t>
            </a:r>
            <a:r>
              <a:rPr lang="en-US" sz="2400" dirty="0">
                <a:solidFill>
                  <a:srgbClr val="373737"/>
                </a:solidFill>
              </a:rPr>
              <a:t>COVID-19 </a:t>
            </a:r>
            <a:r>
              <a:rPr lang="ru-RU" sz="2400" dirty="0">
                <a:solidFill>
                  <a:srgbClr val="373737"/>
                </a:solidFill>
              </a:rPr>
              <a:t>на ИВЛ (тяжёлая форма) 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6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>
                <a:solidFill>
                  <a:srgbClr val="373737"/>
                </a:solidFill>
              </a:rPr>
              <a:t>тысяч 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2 тысячи в течение 10 дней получали 6 миллиграмм препарата раз в день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8915860-04A6-4235-8096-E607919C32DD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en" sz="1800" dirty="0">
                <a:solidFill>
                  <a:srgbClr val="28516A"/>
                </a:solidFill>
              </a:rPr>
              <a:t>https://nplus1.ru/news/2020/06/17/dexvscov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Значимость и существенность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450" y="692696"/>
                <a:ext cx="8208692" cy="3913609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Значимо и существенно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дексаметазон снизил смертность пациентов с </a:t>
                </a:r>
                <a:r>
                  <a:rPr lang="en-US" sz="2400" dirty="0">
                    <a:solidFill>
                      <a:srgbClr val="373737"/>
                    </a:solidFill>
                  </a:rPr>
                  <a:t>COVID-19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 ИВЛ (тяжёлая форма)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6</a:t>
                </a:r>
                <a:r>
                  <a:rPr lang="en-US" sz="2400" dirty="0">
                    <a:solidFill>
                      <a:srgbClr val="373737"/>
                    </a:solidFill>
                  </a:rPr>
                  <a:t>.5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тысяч человек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2 тысячи в течение 10 дней получали 6 миллиграмм препарата раз в день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Результаты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Смертность больных снизилась на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 значимый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𝑝𝑣𝑎𝑙𝑢𝑒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= 0.0003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567A66-BD7A-A642-8043-512F3563C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0" y="692696"/>
                <a:ext cx="8208692" cy="3913609"/>
              </a:xfrm>
              <a:prstGeom prst="rect">
                <a:avLst/>
              </a:prstGeom>
              <a:blipFill>
                <a:blip r:embed="rId3"/>
                <a:stretch>
                  <a:fillRect l="-1114" t="-1090" r="-1114" b="-4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FBD428A-F9B6-4389-A3DD-7C714FE459F4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en" sz="1800" dirty="0">
                <a:solidFill>
                  <a:srgbClr val="28516A"/>
                </a:solidFill>
              </a:rPr>
              <a:t>https://nplus1.ru/news/2020/06/17/dexvscov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200BB4-E3D0-4E17-BF95-46C076F7DD6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 всех сферах бизнеса требуется улучшать показатели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7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71C20A-D25A-412A-B7EF-45B8B18A59D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 всех сферах бизнеса требуется улучшать показатели</a:t>
            </a:r>
          </a:p>
          <a:p>
            <a:r>
              <a:rPr lang="ru-RU" dirty="0"/>
              <a:t>Идеи улучшения могут быть разными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8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8A7888-D064-466B-A97E-99B158F1370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 всех сферах бизнеса требуется улучшать показатели</a:t>
            </a:r>
          </a:p>
          <a:p>
            <a:r>
              <a:rPr lang="ru-RU" dirty="0"/>
              <a:t>Идеи улучшения могут быть разными</a:t>
            </a:r>
          </a:p>
          <a:p>
            <a:r>
              <a:rPr lang="ru-RU" dirty="0"/>
              <a:t>Хотим </a:t>
            </a:r>
            <a:r>
              <a:rPr lang="ru-RU" dirty="0" smtClean="0"/>
              <a:t>понять, </a:t>
            </a:r>
            <a:r>
              <a:rPr lang="ru-RU" dirty="0"/>
              <a:t>какие из них будут работать</a:t>
            </a:r>
            <a:r>
              <a:rPr lang="en-US" dirty="0"/>
              <a:t>, </a:t>
            </a:r>
            <a:r>
              <a:rPr lang="ru-RU" dirty="0"/>
              <a:t>а какие нет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3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912E6D49-72DD-47F4-BE6F-F5F95B266C9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r>
              <a:rPr lang="ru-RU" dirty="0"/>
              <a:t>Проблемы</a:t>
            </a:r>
            <a:r>
              <a:rPr lang="en-US" dirty="0"/>
              <a:t>, </a:t>
            </a:r>
            <a:r>
              <a:rPr lang="ru-RU" dirty="0"/>
              <a:t>возникающие при проведении АБ-тестов </a:t>
            </a:r>
            <a:br>
              <a:rPr lang="ru-RU" dirty="0"/>
            </a:br>
            <a:r>
              <a:rPr lang="ru-RU" dirty="0"/>
              <a:t>и способы их решить</a:t>
            </a:r>
          </a:p>
          <a:p>
            <a:r>
              <a:rPr lang="ru-RU" dirty="0"/>
              <a:t>АБ тесты в </a:t>
            </a:r>
            <a:r>
              <a:rPr lang="ru-RU" dirty="0" err="1"/>
              <a:t>офлайне</a:t>
            </a:r>
            <a:r>
              <a:rPr lang="en-US" dirty="0"/>
              <a:t>, </a:t>
            </a:r>
            <a:r>
              <a:rPr lang="ru-RU" dirty="0"/>
              <a:t>естественные эксперименты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3CE6BC-6CFA-4E17-9174-8FF0D58FCEF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 всех сферах бизнеса требуется улучшать показатели</a:t>
            </a:r>
          </a:p>
          <a:p>
            <a:r>
              <a:rPr lang="ru-RU" dirty="0"/>
              <a:t>Идеи улучшения могут быть разными</a:t>
            </a:r>
          </a:p>
          <a:p>
            <a:r>
              <a:rPr lang="ru-RU" dirty="0"/>
              <a:t>Хотим </a:t>
            </a:r>
            <a:r>
              <a:rPr lang="ru-RU" dirty="0" smtClean="0"/>
              <a:t>понять, </a:t>
            </a:r>
            <a:r>
              <a:rPr lang="ru-RU" dirty="0"/>
              <a:t>какие из них будут работать</a:t>
            </a:r>
            <a:r>
              <a:rPr lang="en-US" dirty="0"/>
              <a:t>, </a:t>
            </a:r>
            <a:r>
              <a:rPr lang="ru-RU" dirty="0"/>
              <a:t>а какие нет</a:t>
            </a:r>
          </a:p>
          <a:p>
            <a:r>
              <a:rPr lang="ru-RU" dirty="0"/>
              <a:t>Тестируем идеи на маленькой группе пользователей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6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Во всех сферах бизнеса требуется улучшать показатели</a:t>
            </a:r>
          </a:p>
          <a:p>
            <a:r>
              <a:rPr lang="ru-RU" dirty="0"/>
              <a:t>Идеи улучшения могут быть разными</a:t>
            </a:r>
          </a:p>
          <a:p>
            <a:r>
              <a:rPr lang="ru-RU" dirty="0"/>
              <a:t>Хотим </a:t>
            </a:r>
            <a:r>
              <a:rPr lang="ru-RU" dirty="0" smtClean="0"/>
              <a:t>понять, </a:t>
            </a:r>
            <a:r>
              <a:rPr lang="ru-RU" dirty="0"/>
              <a:t>какие из них будут работать</a:t>
            </a:r>
            <a:r>
              <a:rPr lang="en-US" dirty="0"/>
              <a:t>, </a:t>
            </a:r>
            <a:r>
              <a:rPr lang="ru-RU" dirty="0"/>
              <a:t>а какие нет</a:t>
            </a:r>
          </a:p>
          <a:p>
            <a:r>
              <a:rPr lang="ru-RU" dirty="0"/>
              <a:t>Тестируем идеи на маленькой группе пользователей</a:t>
            </a:r>
          </a:p>
          <a:p>
            <a:r>
              <a:rPr lang="ru-RU" dirty="0"/>
              <a:t>Проверяем гипотезу о значимости изменений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28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7B52DE-CFBA-4896-8F3D-9CA5A859B08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7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B814051-76B4-4452-B38E-EF26E6C5E40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Что является целевой метрикой?</a:t>
            </a:r>
          </a:p>
        </p:txBody>
      </p:sp>
    </p:spTree>
    <p:extLst>
      <p:ext uri="{BB962C8B-B14F-4D97-AF65-F5344CB8AC3E}">
        <p14:creationId xmlns:p14="http://schemas.microsoft.com/office/powerpoint/2010/main" val="29219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D8B292-949D-4A2C-8A17-E17129268FB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Что является целевой метрикой?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На какое увеличение мы рассчитываем?</a:t>
            </a:r>
          </a:p>
        </p:txBody>
      </p:sp>
    </p:spTree>
    <p:extLst>
      <p:ext uri="{BB962C8B-B14F-4D97-AF65-F5344CB8AC3E}">
        <p14:creationId xmlns:p14="http://schemas.microsoft.com/office/powerpoint/2010/main" val="39041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BCE0AF-9114-4869-8671-9C80A7EB2B2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Что является целевой метрикой?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На какое увеличение мы рассчитываем?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Какой критерий мы используем для проверки результата на статистическую значимость? </a:t>
            </a:r>
          </a:p>
        </p:txBody>
      </p:sp>
    </p:spTree>
    <p:extLst>
      <p:ext uri="{BB962C8B-B14F-4D97-AF65-F5344CB8AC3E}">
        <p14:creationId xmlns:p14="http://schemas.microsoft.com/office/powerpoint/2010/main" val="10565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46B17B-FED8-4CCC-852E-995A4477CC9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Что является целевой метрикой?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На какое увеличение мы рассчитываем?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Какой критерий мы используем для проверки результата на статистическую значимость?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 должен выглядеть дизайн эксперимента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как разбить пользователей на группы? </a:t>
            </a:r>
          </a:p>
        </p:txBody>
      </p:sp>
    </p:spTree>
    <p:extLst>
      <p:ext uri="{BB962C8B-B14F-4D97-AF65-F5344CB8AC3E}">
        <p14:creationId xmlns:p14="http://schemas.microsoft.com/office/powerpoint/2010/main" val="30442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АБ-тест используется для проверки идей на группе пользователей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При проведении АБ-теста мы должны ответить на ряд вопросов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Что является целевой метрикой?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На какое увеличение мы рассчитываем?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Какой критерий мы используем для проверки результата на статистическую значимость?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 должен выглядеть дизайн эксперимента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/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как разбить пользователей на группы?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</a:rPr>
              <a:t>Как долго должен идти эксперимент?</a:t>
            </a:r>
          </a:p>
        </p:txBody>
      </p:sp>
    </p:spTree>
    <p:extLst>
      <p:ext uri="{BB962C8B-B14F-4D97-AF65-F5344CB8AC3E}">
        <p14:creationId xmlns:p14="http://schemas.microsoft.com/office/powerpoint/2010/main" val="3203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Подводные камни АБ-тестирования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022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567ACB4-2C09-4D4D-BF54-9ECF8F33C62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1360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Фаза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планирование эксперимента и его дизайна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Фаза 2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сбор статистики и проверка гипотез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1D66B3-9779-42CE-9345-A1838D450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7744" y="1988840"/>
            <a:ext cx="4480498" cy="2520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6EB729-F5DD-4B3A-BD03-67C04F94D8C5}"/>
              </a:ext>
            </a:extLst>
          </p:cNvPr>
          <p:cNvSpPr/>
          <p:nvPr/>
        </p:nvSpPr>
        <p:spPr>
          <a:xfrm>
            <a:off x="5030143" y="461203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из мультипликационного фильма «Южный Парк».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Автор: Мэтт Стоун,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Трей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Паркер.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Comedy Central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999748A9-BA42-4109-8E2B-2C4B242FF26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r>
              <a:rPr lang="ru-RU" dirty="0"/>
              <a:t>Проблемы</a:t>
            </a:r>
            <a:r>
              <a:rPr lang="en-US" dirty="0"/>
              <a:t>, </a:t>
            </a:r>
            <a:r>
              <a:rPr lang="ru-RU" dirty="0"/>
              <a:t>возникающие при проведении АБ-тестов </a:t>
            </a:r>
            <a:br>
              <a:rPr lang="ru-RU" dirty="0"/>
            </a:br>
            <a:r>
              <a:rPr lang="ru-RU" dirty="0"/>
              <a:t>и способы их решить</a:t>
            </a:r>
          </a:p>
          <a:p>
            <a:r>
              <a:rPr lang="ru-RU" dirty="0"/>
              <a:t>АБ тесты в </a:t>
            </a:r>
            <a:r>
              <a:rPr lang="ru-RU" dirty="0" err="1"/>
              <a:t>офлайне</a:t>
            </a:r>
            <a:r>
              <a:rPr lang="en-US" dirty="0"/>
              <a:t>, </a:t>
            </a:r>
            <a:r>
              <a:rPr lang="ru-RU" dirty="0"/>
              <a:t>естественные эксперименты</a:t>
            </a:r>
          </a:p>
          <a:p>
            <a:r>
              <a:rPr lang="ru-RU" dirty="0"/>
              <a:t>Множественная проверка гипотез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Схема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теста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19C49E6-6C6F-4D41-98EF-E9673CB8869A}"/>
              </a:ext>
            </a:extLst>
          </p:cNvPr>
          <p:cNvSpPr/>
          <p:nvPr/>
        </p:nvSpPr>
        <p:spPr>
          <a:xfrm>
            <a:off x="827584" y="5013176"/>
            <a:ext cx="7199500" cy="105281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FD67788-7656-4492-A204-D82C7C51AD0D}"/>
              </a:ext>
            </a:extLst>
          </p:cNvPr>
          <p:cNvGrpSpPr/>
          <p:nvPr/>
        </p:nvGrpSpPr>
        <p:grpSpPr>
          <a:xfrm>
            <a:off x="1112961" y="5157192"/>
            <a:ext cx="7275463" cy="738664"/>
            <a:chOff x="1148315" y="5337838"/>
            <a:chExt cx="727546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EDC0E0-E86D-374C-A001-1EB0F0D583F2}"/>
                </a:ext>
              </a:extLst>
            </p:cNvPr>
            <p:cNvSpPr txBox="1"/>
            <p:nvPr/>
          </p:nvSpPr>
          <p:spPr>
            <a:xfrm>
              <a:off x="1657626" y="5337838"/>
              <a:ext cx="676615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Плохо спланированный дизайн эксперимента может привести к неверным выводам</a:t>
              </a: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398DEFE2-996A-FB45-B4A9-0045C3BBD434}"/>
                </a:ext>
              </a:extLst>
            </p:cNvPr>
            <p:cNvSpPr/>
            <p:nvPr/>
          </p:nvSpPr>
          <p:spPr>
            <a:xfrm>
              <a:off x="1148315" y="5376096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  <p:sp>
        <p:nvSpPr>
          <p:cNvPr id="4" name="Объект 5">
            <a:extLst>
              <a:ext uri="{FF2B5EF4-FFF2-40B4-BE49-F238E27FC236}">
                <a16:creationId xmlns:a16="http://schemas.microsoft.com/office/drawing/2014/main" id="{1643C513-F9F6-4C37-9122-246FBE67575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1360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Фаза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планирование эксперимента и его дизайна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Фаза 2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сбор статистики и проверка гипотез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33BB659-90B8-4AB0-BC67-5F447E59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7744" y="1988840"/>
            <a:ext cx="4480498" cy="2520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5E2CAAC-E110-DF4C-938D-50A11292C8D3}"/>
              </a:ext>
            </a:extLst>
          </p:cNvPr>
          <p:cNvSpPr/>
          <p:nvPr/>
        </p:nvSpPr>
        <p:spPr>
          <a:xfrm>
            <a:off x="5030143" y="461203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из мультипликационного фильма «Южный Парк».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Автор: Мэтт Стоун,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Трей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Паркер.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Comedy Central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0F4A719D-753A-4FFC-8F15-42B794E732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Кейс про кока-колу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2E8A7B8-7861-4227-AD9C-88B601CD18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73630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Как на продажи колы повлияет увеличение содержания сахара?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9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FD1B9D4-2E42-46D8-A3F6-E2508168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663A946-DABC-45B5-A5AE-DEC96AF2384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73630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Как на продажи колы повлияет увеличение содержания сахара? </a:t>
            </a:r>
          </a:p>
          <a:p>
            <a:r>
              <a:rPr lang="ru-RU" dirty="0"/>
              <a:t>Фокус-группа пробует напитки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0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6F3D716-73AB-4195-BE4F-9D0285EC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436094A-C60F-44B4-932D-DA0C4D8985C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273630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Как на продажи колы повлияет увеличение содержания сахара? </a:t>
            </a:r>
          </a:p>
          <a:p>
            <a:r>
              <a:rPr lang="ru-RU" dirty="0"/>
              <a:t>Фокус-группа пробует напитки</a:t>
            </a:r>
          </a:p>
          <a:p>
            <a:r>
              <a:rPr lang="ru-RU" dirty="0"/>
              <a:t>Обсчёт эксперимента показывает</a:t>
            </a:r>
            <a:r>
              <a:rPr lang="en-US" dirty="0"/>
              <a:t>, </a:t>
            </a:r>
            <a:r>
              <a:rPr lang="ru-RU" dirty="0"/>
              <a:t>что напиток с сахаром больше нравится людям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913BFD1-721C-4753-9FA8-998A088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03B0A0C-4573-42E4-A633-8D767F308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273630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Как на продажи колы повлияет увеличение содержания сахара? </a:t>
                </a:r>
              </a:p>
              <a:p>
                <a:r>
                  <a:rPr lang="ru-RU" dirty="0"/>
                  <a:t>Фокус-группа пробует напитки</a:t>
                </a:r>
              </a:p>
              <a:p>
                <a:r>
                  <a:rPr lang="ru-RU" dirty="0"/>
                  <a:t>Обсчёт эксперимента показывает</a:t>
                </a:r>
                <a:r>
                  <a:rPr lang="en-US" dirty="0"/>
                  <a:t>, </a:t>
                </a:r>
                <a:r>
                  <a:rPr lang="ru-RU" dirty="0"/>
                  <a:t>что напиток с сахаром больше нравится людям</a:t>
                </a:r>
              </a:p>
              <a:p>
                <a:r>
                  <a:rPr lang="ru-RU" dirty="0"/>
                  <a:t>Содержание сахара повышают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/>
                  <a:t> продажи падают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303B0A0C-4573-42E4-A633-8D767F30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2736304"/>
              </a:xfrm>
              <a:prstGeom prst="rect">
                <a:avLst/>
              </a:prstGeom>
              <a:blipFill>
                <a:blip r:embed="rId3"/>
                <a:stretch>
                  <a:fillRect l="-983" t="-1559" r="-2570" b="-13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3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73E4EFF-1ED8-0646-B086-99EEE9ED1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064896" cy="273630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Как на продажи колы повлияет увеличение содержания сахара? </a:t>
                </a:r>
              </a:p>
              <a:p>
                <a:r>
                  <a:rPr lang="ru-RU" dirty="0"/>
                  <a:t>Фокус-группа пробует напитки</a:t>
                </a:r>
              </a:p>
              <a:p>
                <a:r>
                  <a:rPr lang="ru-RU" dirty="0"/>
                  <a:t>Обсчёт эксперимента показывает</a:t>
                </a:r>
                <a:r>
                  <a:rPr lang="en-US" dirty="0"/>
                  <a:t>, </a:t>
                </a:r>
                <a:r>
                  <a:rPr lang="ru-RU" dirty="0"/>
                  <a:t>что напиток с сахаром больше нравится людям</a:t>
                </a:r>
              </a:p>
              <a:p>
                <a:r>
                  <a:rPr lang="ru-RU" dirty="0"/>
                  <a:t>Содержание сахара повышают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/>
                  <a:t> продажи падают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73E4EFF-1ED8-0646-B086-99EEE9ED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64896" cy="2736304"/>
              </a:xfrm>
              <a:prstGeom prst="rect">
                <a:avLst/>
              </a:prstGeom>
              <a:blipFill>
                <a:blip r:embed="rId3"/>
                <a:stretch>
                  <a:fillRect l="-983" t="-1559" r="-2570" b="-13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">
            <a:extLst>
              <a:ext uri="{FF2B5EF4-FFF2-40B4-BE49-F238E27FC236}">
                <a16:creationId xmlns:a16="http://schemas.microsoft.com/office/drawing/2014/main" id="{40A29334-C56A-4F32-81AE-AA8CD5C7C79C}"/>
              </a:ext>
            </a:extLst>
          </p:cNvPr>
          <p:cNvSpPr/>
          <p:nvPr/>
        </p:nvSpPr>
        <p:spPr>
          <a:xfrm>
            <a:off x="2453834" y="3923152"/>
            <a:ext cx="4236332" cy="2026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646AD-AC69-45E6-9B61-31E1D13C7014}"/>
              </a:ext>
            </a:extLst>
          </p:cNvPr>
          <p:cNvSpPr txBox="1"/>
          <p:nvPr/>
        </p:nvSpPr>
        <p:spPr>
          <a:xfrm>
            <a:off x="2879702" y="5243007"/>
            <a:ext cx="338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Что пошло не так?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8B6EF5F-1CE8-4C27-9547-0BF80E12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EA8CD1-12FC-134E-88FD-FD9A0843E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4121892"/>
            <a:ext cx="1028700" cy="10287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06216E-D71D-F644-97F6-D722566515ED}"/>
              </a:ext>
            </a:extLst>
          </p:cNvPr>
          <p:cNvSpPr/>
          <p:nvPr/>
        </p:nvSpPr>
        <p:spPr>
          <a:xfrm>
            <a:off x="611560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2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527965-EFB3-4461-BB05-D4CF0314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936D84-67EE-405F-90F0-53EB9E00B5E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3843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Исследование проходило не в тех условиях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которых люди обычно пьют колу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256247E-962D-40DB-9A7F-758C29DA62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Кейс про кока-колу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9E350E-E843-469E-BDAF-E37AE3FC8D1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3843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Исследование проходило не в тех условиях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которых люди обычно пьют колу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мы говорим про маленький стакан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большее количество сахара нравится людям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9F65810-302D-40E5-8C3C-9E557556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8B9FF8-65A5-44BE-BF89-ECFDF734361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3843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Исследование проходило не в тех условиях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которых люди обычно пьют колу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мы говорим про маленький стакан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большее количество сахара нравится людям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напиток постоянно употребляется в больших количествах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большее количество сахара людям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 нравится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Кейс про кока-колу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3E4EFF-1ED8-0646-B086-99EEE9ED116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38437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Исследование проходило не в тех условиях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которых люди обычно пьют колу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мы говорим про маленький стакан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большее количество сахара нравится людям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Если напиток постоянно употребляется в больших количествах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то большее количество сахара людям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 нравится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40F9C360-12DA-D444-9471-D144D4AE7206}"/>
              </a:ext>
            </a:extLst>
          </p:cNvPr>
          <p:cNvSpPr txBox="1">
            <a:spLocks/>
          </p:cNvSpPr>
          <p:nvPr/>
        </p:nvSpPr>
        <p:spPr>
          <a:xfrm>
            <a:off x="612000" y="3933056"/>
            <a:ext cx="8064896" cy="11360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Мораль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тестирование идей должно проходить в условиях максимально приближённых к реальности</a:t>
            </a:r>
          </a:p>
        </p:txBody>
      </p:sp>
    </p:spTree>
    <p:extLst>
      <p:ext uri="{BB962C8B-B14F-4D97-AF65-F5344CB8AC3E}">
        <p14:creationId xmlns:p14="http://schemas.microsoft.com/office/powerpoint/2010/main" val="9650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1B42C4C-520A-46EE-8627-DF7B10B06B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r>
              <a:rPr lang="ru-RU" dirty="0"/>
              <a:t>Проблемы</a:t>
            </a:r>
            <a:r>
              <a:rPr lang="en-US" dirty="0"/>
              <a:t>, </a:t>
            </a:r>
            <a:r>
              <a:rPr lang="ru-RU" dirty="0"/>
              <a:t>возникающие при проведении АБ-тестов </a:t>
            </a:r>
            <a:br>
              <a:rPr lang="ru-RU" dirty="0"/>
            </a:br>
            <a:r>
              <a:rPr lang="ru-RU" dirty="0"/>
              <a:t>и способы их решить</a:t>
            </a:r>
          </a:p>
          <a:p>
            <a:r>
              <a:rPr lang="ru-RU" dirty="0"/>
              <a:t>АБ тесты в </a:t>
            </a:r>
            <a:r>
              <a:rPr lang="ru-RU" dirty="0" err="1"/>
              <a:t>офлайне</a:t>
            </a:r>
            <a:r>
              <a:rPr lang="en-US" dirty="0"/>
              <a:t>, </a:t>
            </a:r>
            <a:r>
              <a:rPr lang="ru-RU" dirty="0"/>
              <a:t>естественные эксперименты</a:t>
            </a:r>
          </a:p>
          <a:p>
            <a:r>
              <a:rPr lang="ru-RU" dirty="0"/>
              <a:t>Множественная проверка гипотез </a:t>
            </a:r>
          </a:p>
          <a:p>
            <a:r>
              <a:rPr lang="ru-RU" dirty="0"/>
              <a:t>Как понять сколько нужно наблюдений для проведения эксперимента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2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Что ещё может пойти не так?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9B1A2026-E0AC-234E-9710-F9ADF93A6B9D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532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62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9B1A2026-E0AC-234E-9710-F9ADF93A6B9D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532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987F4631-7B77-4FB4-9E67-857903CCBD98}"/>
              </a:ext>
            </a:extLst>
          </p:cNvPr>
          <p:cNvSpPr/>
          <p:nvPr/>
        </p:nvSpPr>
        <p:spPr>
          <a:xfrm>
            <a:off x="2453834" y="2299224"/>
            <a:ext cx="4236332" cy="225955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04110-EDC4-40DD-A5C0-82478F267B6E}"/>
              </a:ext>
            </a:extLst>
          </p:cNvPr>
          <p:cNvSpPr txBox="1"/>
          <p:nvPr/>
        </p:nvSpPr>
        <p:spPr>
          <a:xfrm>
            <a:off x="2879702" y="3853862"/>
            <a:ext cx="338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Что угодно!</a:t>
            </a:r>
          </a:p>
        </p:txBody>
      </p:sp>
      <p:sp>
        <p:nvSpPr>
          <p:cNvPr id="10" name="Улыбающееся лицо 9">
            <a:extLst>
              <a:ext uri="{FF2B5EF4-FFF2-40B4-BE49-F238E27FC236}">
                <a16:creationId xmlns:a16="http://schemas.microsoft.com/office/drawing/2014/main" id="{5FBC7325-343A-204C-BFE8-8A8874D1D90C}"/>
              </a:ext>
            </a:extLst>
          </p:cNvPr>
          <p:cNvSpPr/>
          <p:nvPr/>
        </p:nvSpPr>
        <p:spPr>
          <a:xfrm>
            <a:off x="4032000" y="2616154"/>
            <a:ext cx="1080000" cy="1080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2C8E0AB-9C29-A144-8F5E-AA6553C362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Что ещё может пойти не так?</a:t>
            </a:r>
          </a:p>
        </p:txBody>
      </p:sp>
    </p:spTree>
    <p:extLst>
      <p:ext uri="{BB962C8B-B14F-4D97-AF65-F5344CB8AC3E}">
        <p14:creationId xmlns:p14="http://schemas.microsoft.com/office/powerpoint/2010/main" val="1355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Репрезентативность выборки и выборы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3A4708EB-5177-42C7-BE2A-B0CDB17DC32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27449" cy="35292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Выборы</a:t>
            </a:r>
            <a:r>
              <a:rPr lang="en-US" dirty="0"/>
              <a:t> 1936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 в США</a:t>
            </a:r>
            <a:r>
              <a:rPr lang="en-US" dirty="0"/>
              <a:t>, </a:t>
            </a:r>
            <a:r>
              <a:rPr lang="ru-RU" dirty="0"/>
              <a:t>журнал </a:t>
            </a:r>
            <a:r>
              <a:rPr lang="en-US" dirty="0"/>
              <a:t>The Literary Digest </a:t>
            </a:r>
            <a:r>
              <a:rPr lang="ru-RU" dirty="0"/>
              <a:t>опросил 10 млн</a:t>
            </a:r>
            <a:r>
              <a:rPr lang="en-US" dirty="0"/>
              <a:t>. </a:t>
            </a:r>
            <a:r>
              <a:rPr lang="ru-RU" dirty="0"/>
              <a:t> человек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EB35AD-1386-46AF-AD6A-DC57B1EF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48" y="742469"/>
            <a:ext cx="2461384" cy="3479443"/>
          </a:xfrm>
          <a:prstGeom prst="rect">
            <a:avLst/>
          </a:prstGeom>
        </p:spPr>
      </p:pic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AF97172-DAE1-4BAD-B5E2-DEAE846B511A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https://www.profmatt.com/statistics</a:t>
            </a:r>
          </a:p>
        </p:txBody>
      </p:sp>
    </p:spTree>
    <p:extLst>
      <p:ext uri="{BB962C8B-B14F-4D97-AF65-F5344CB8AC3E}">
        <p14:creationId xmlns:p14="http://schemas.microsoft.com/office/powerpoint/2010/main" val="30070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Репрезентативность выборки и выборы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2837CFB6-215E-4EE7-B9E6-2C624E0986F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27449" cy="35292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Выборы</a:t>
            </a:r>
            <a:r>
              <a:rPr lang="en-US" dirty="0"/>
              <a:t> 1936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 в США</a:t>
            </a:r>
            <a:r>
              <a:rPr lang="en-US" dirty="0"/>
              <a:t>, </a:t>
            </a:r>
            <a:r>
              <a:rPr lang="ru-RU" dirty="0"/>
              <a:t>журнал </a:t>
            </a:r>
            <a:r>
              <a:rPr lang="en-US" dirty="0"/>
              <a:t>The Literary Digest </a:t>
            </a:r>
            <a:r>
              <a:rPr lang="ru-RU" dirty="0"/>
              <a:t>опросил 10 млн</a:t>
            </a:r>
            <a:r>
              <a:rPr lang="en-US" dirty="0"/>
              <a:t>. </a:t>
            </a:r>
            <a:r>
              <a:rPr lang="ru-RU" dirty="0"/>
              <a:t> человек </a:t>
            </a:r>
          </a:p>
          <a:p>
            <a:r>
              <a:rPr lang="ru-RU" b="1" dirty="0">
                <a:solidFill>
                  <a:srgbClr val="28516A"/>
                </a:solidFill>
              </a:rPr>
              <a:t>Предсказание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победит республиканец Альф Лэндон с результатом </a:t>
            </a:r>
            <a:r>
              <a:rPr lang="en-US" dirty="0"/>
              <a:t>60 </a:t>
            </a:r>
            <a:r>
              <a:rPr lang="ru-RU" dirty="0"/>
              <a:t>на 40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5F84DA-AC01-4CA5-9FF2-694348AA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48" y="742469"/>
            <a:ext cx="2461384" cy="3479443"/>
          </a:xfrm>
          <a:prstGeom prst="rect">
            <a:avLst/>
          </a:prstGeom>
        </p:spPr>
      </p:pic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0A4DA8A-2A3B-44EE-B9ED-7142F0815CF2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https://www.profmatt.com/statistics</a:t>
            </a:r>
          </a:p>
        </p:txBody>
      </p:sp>
    </p:spTree>
    <p:extLst>
      <p:ext uri="{BB962C8B-B14F-4D97-AF65-F5344CB8AC3E}">
        <p14:creationId xmlns:p14="http://schemas.microsoft.com/office/powerpoint/2010/main" val="24185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Репрезентативность выборки и выборы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7BE2D1FF-B93B-485E-98B7-5367DE1EBAF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27449" cy="35292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Выборы</a:t>
            </a:r>
            <a:r>
              <a:rPr lang="en-US" dirty="0"/>
              <a:t> 1936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 в США</a:t>
            </a:r>
            <a:r>
              <a:rPr lang="en-US" dirty="0"/>
              <a:t>, </a:t>
            </a:r>
            <a:r>
              <a:rPr lang="ru-RU" dirty="0"/>
              <a:t>журнал </a:t>
            </a:r>
            <a:r>
              <a:rPr lang="en-US" dirty="0"/>
              <a:t>The Literary Digest </a:t>
            </a:r>
            <a:r>
              <a:rPr lang="ru-RU" dirty="0"/>
              <a:t>опросил 10 млн</a:t>
            </a:r>
            <a:r>
              <a:rPr lang="en-US" dirty="0"/>
              <a:t>. </a:t>
            </a:r>
            <a:r>
              <a:rPr lang="ru-RU" dirty="0"/>
              <a:t> человек </a:t>
            </a:r>
          </a:p>
          <a:p>
            <a:r>
              <a:rPr lang="ru-RU" b="1" dirty="0">
                <a:solidFill>
                  <a:srgbClr val="28516A"/>
                </a:solidFill>
              </a:rPr>
              <a:t>Предсказание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победит республиканец Альф Лэндон с результатом </a:t>
            </a:r>
            <a:r>
              <a:rPr lang="en-US" dirty="0"/>
              <a:t>60 </a:t>
            </a:r>
            <a:r>
              <a:rPr lang="ru-RU" dirty="0"/>
              <a:t>на 40</a:t>
            </a:r>
            <a:endParaRPr lang="en-US" dirty="0"/>
          </a:p>
          <a:p>
            <a:r>
              <a:rPr lang="ru-RU" b="1" dirty="0">
                <a:solidFill>
                  <a:srgbClr val="28516A"/>
                </a:solidFill>
              </a:rPr>
              <a:t>Результат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победа демократа Франклина Рузвельта </a:t>
            </a:r>
            <a:r>
              <a:rPr lang="en-US" dirty="0"/>
              <a:t>60 </a:t>
            </a:r>
            <a:r>
              <a:rPr lang="ru-RU" dirty="0"/>
              <a:t>на 40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AD9845-20C3-4DAF-9511-80D4DD20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48" y="742469"/>
            <a:ext cx="2461384" cy="3479443"/>
          </a:xfrm>
          <a:prstGeom prst="rect">
            <a:avLst/>
          </a:prstGeom>
        </p:spPr>
      </p:pic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2D30A12-0C56-4774-A922-90C151692EEB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https://www.profmatt.com/statistics</a:t>
            </a:r>
          </a:p>
        </p:txBody>
      </p:sp>
    </p:spTree>
    <p:extLst>
      <p:ext uri="{BB962C8B-B14F-4D97-AF65-F5344CB8AC3E}">
        <p14:creationId xmlns:p14="http://schemas.microsoft.com/office/powerpoint/2010/main" val="14592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Репрезентативность выборки и выборы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0ADF316-2A16-1942-8D03-ED1ADE81761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027449" cy="352921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Выборы</a:t>
            </a:r>
            <a:r>
              <a:rPr lang="en-US" dirty="0"/>
              <a:t> 1936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 в США</a:t>
            </a:r>
            <a:r>
              <a:rPr lang="en-US" dirty="0"/>
              <a:t>, </a:t>
            </a:r>
            <a:r>
              <a:rPr lang="ru-RU" dirty="0"/>
              <a:t>журнал </a:t>
            </a:r>
            <a:r>
              <a:rPr lang="en-US" dirty="0"/>
              <a:t>The Literary Digest </a:t>
            </a:r>
            <a:r>
              <a:rPr lang="ru-RU" dirty="0"/>
              <a:t>опросил 10 млн</a:t>
            </a:r>
            <a:r>
              <a:rPr lang="en-US" dirty="0"/>
              <a:t>. </a:t>
            </a:r>
            <a:r>
              <a:rPr lang="ru-RU" dirty="0"/>
              <a:t> человек </a:t>
            </a:r>
          </a:p>
          <a:p>
            <a:r>
              <a:rPr lang="ru-RU" b="1" dirty="0">
                <a:solidFill>
                  <a:srgbClr val="28516A"/>
                </a:solidFill>
              </a:rPr>
              <a:t>Предсказание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победит республиканец Альф Лэндон с результатом </a:t>
            </a:r>
            <a:r>
              <a:rPr lang="en-US" dirty="0"/>
              <a:t>60 </a:t>
            </a:r>
            <a:r>
              <a:rPr lang="ru-RU" dirty="0"/>
              <a:t>на 40</a:t>
            </a:r>
            <a:endParaRPr lang="en-US" dirty="0"/>
          </a:p>
          <a:p>
            <a:r>
              <a:rPr lang="ru-RU" b="1" dirty="0">
                <a:solidFill>
                  <a:srgbClr val="28516A"/>
                </a:solidFill>
              </a:rPr>
              <a:t>Результат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победа демократа Франклина Рузвельта </a:t>
            </a:r>
            <a:r>
              <a:rPr lang="en-US" dirty="0"/>
              <a:t>60 </a:t>
            </a:r>
            <a:r>
              <a:rPr lang="ru-RU" dirty="0"/>
              <a:t>на 40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2DBF4-FC77-FB42-BB8F-EB88AF6F8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48" y="742469"/>
            <a:ext cx="2461384" cy="3479443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93241C8-DB88-5841-A157-515013D398A9}"/>
              </a:ext>
            </a:extLst>
          </p:cNvPr>
          <p:cNvSpPr txBox="1">
            <a:spLocks/>
          </p:cNvSpPr>
          <p:nvPr/>
        </p:nvSpPr>
        <p:spPr>
          <a:xfrm>
            <a:off x="612000" y="4298755"/>
            <a:ext cx="8424496" cy="193504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Проблема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выборка оказалась смещена</a:t>
            </a:r>
            <a:r>
              <a:rPr lang="en-US" dirty="0"/>
              <a:t>. </a:t>
            </a:r>
            <a:r>
              <a:rPr lang="ru-RU" dirty="0"/>
              <a:t>Журнал читали богатые</a:t>
            </a:r>
            <a:r>
              <a:rPr lang="en-US" dirty="0"/>
              <a:t>, </a:t>
            </a:r>
            <a:r>
              <a:rPr lang="ru-RU" dirty="0"/>
              <a:t>которые придерживались республиканской идеологии</a:t>
            </a:r>
            <a:r>
              <a:rPr lang="en-US" dirty="0"/>
              <a:t>. </a:t>
            </a:r>
            <a:r>
              <a:rPr lang="ru-RU" dirty="0"/>
              <a:t>Журнал попробовал скорректировать смещение телефонным обзвоном</a:t>
            </a:r>
            <a:r>
              <a:rPr lang="en-US" dirty="0"/>
              <a:t>. </a:t>
            </a:r>
            <a:r>
              <a:rPr lang="ru-RU" dirty="0"/>
              <a:t>Но телефон тоже был лишь </a:t>
            </a:r>
            <a:br>
              <a:rPr lang="ru-RU" dirty="0"/>
            </a:br>
            <a:r>
              <a:rPr lang="ru-RU" dirty="0"/>
              <a:t>у состоятельных граждан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08C6A93-3F7B-4B53-A22A-9338F05D154B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https://www.profmatt.com/statistics</a:t>
            </a:r>
          </a:p>
        </p:txBody>
      </p:sp>
    </p:spTree>
    <p:extLst>
      <p:ext uri="{BB962C8B-B14F-4D97-AF65-F5344CB8AC3E}">
        <p14:creationId xmlns:p14="http://schemas.microsoft.com/office/powerpoint/2010/main" val="4100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самоотбора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selection bias)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9C0D4-EAA9-4A1A-937E-260AAEFB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533" y="764704"/>
            <a:ext cx="4699744" cy="3498503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484D9F08-0882-424C-BAB3-6B8B8D5E37A1}"/>
              </a:ext>
            </a:extLst>
          </p:cNvPr>
          <p:cNvSpPr txBox="1">
            <a:spLocks/>
          </p:cNvSpPr>
          <p:nvPr/>
        </p:nvSpPr>
        <p:spPr>
          <a:xfrm>
            <a:off x="611999" y="692696"/>
            <a:ext cx="3669533" cy="2912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Часто можно увидеть разные анкеты и маркетинговые опросы</a:t>
            </a:r>
          </a:p>
        </p:txBody>
      </p:sp>
    </p:spTree>
    <p:extLst>
      <p:ext uri="{BB962C8B-B14F-4D97-AF65-F5344CB8AC3E}">
        <p14:creationId xmlns:p14="http://schemas.microsoft.com/office/powerpoint/2010/main" val="16968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</a:t>
            </a:r>
            <a:r>
              <a:rPr lang="ru-RU" sz="3200" b="1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самоотбора</a:t>
            </a:r>
            <a:r>
              <a:rPr lang="ru-RU" sz="3200" b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selection bias)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0195FD-C306-4B56-97CD-43BC947D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533" y="764704"/>
            <a:ext cx="4699744" cy="3498503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505AD36C-5DBA-45E0-A820-F2E3DA11E899}"/>
              </a:ext>
            </a:extLst>
          </p:cNvPr>
          <p:cNvSpPr txBox="1">
            <a:spLocks/>
          </p:cNvSpPr>
          <p:nvPr/>
        </p:nvSpPr>
        <p:spPr>
          <a:xfrm>
            <a:off x="611999" y="692696"/>
            <a:ext cx="3669533" cy="2912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Часто можно увидеть разные анкеты и маркетинговые опросы</a:t>
            </a:r>
          </a:p>
          <a:p>
            <a:r>
              <a:rPr lang="ru-RU" dirty="0"/>
              <a:t>Такие опросы подвержены проблеме </a:t>
            </a:r>
            <a:r>
              <a:rPr lang="ru-RU" dirty="0" err="1"/>
              <a:t>самоотбора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8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</a:t>
            </a: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самоотбора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selection bias)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4D60D6-8E85-294D-B042-9C907CB2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533" y="764704"/>
            <a:ext cx="4699744" cy="3498503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E573EBD6-3D9C-BC48-A7F7-018324CC3700}"/>
              </a:ext>
            </a:extLst>
          </p:cNvPr>
          <p:cNvSpPr txBox="1">
            <a:spLocks/>
          </p:cNvSpPr>
          <p:nvPr/>
        </p:nvSpPr>
        <p:spPr>
          <a:xfrm>
            <a:off x="611999" y="692696"/>
            <a:ext cx="3669533" cy="291216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Часто можно увидеть разные анкеты и маркетинговые опросы</a:t>
            </a:r>
          </a:p>
          <a:p>
            <a:r>
              <a:rPr lang="ru-RU" dirty="0"/>
              <a:t>Такие опросы подвержены проблеме </a:t>
            </a:r>
            <a:r>
              <a:rPr lang="ru-RU" dirty="0" err="1"/>
              <a:t>самоотбора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EB3F5D-6284-B248-93A9-2833CC7F88C5}"/>
              </a:ext>
            </a:extLst>
          </p:cNvPr>
          <p:cNvSpPr txBox="1">
            <a:spLocks/>
          </p:cNvSpPr>
          <p:nvPr/>
        </p:nvSpPr>
        <p:spPr>
          <a:xfrm>
            <a:off x="612000" y="4474697"/>
            <a:ext cx="8064896" cy="154659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Проблема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выборка окажется смещена из-за </a:t>
            </a:r>
            <a:r>
              <a:rPr lang="ru-RU" dirty="0" err="1"/>
              <a:t>самоотбора</a:t>
            </a:r>
            <a:r>
              <a:rPr lang="en-US" dirty="0"/>
              <a:t>. </a:t>
            </a:r>
            <a:r>
              <a:rPr lang="ru-RU" dirty="0"/>
              <a:t>Люди принимают решение – участвовать в опросе или нет</a:t>
            </a:r>
            <a:r>
              <a:rPr lang="en-US" dirty="0"/>
              <a:t>. </a:t>
            </a:r>
            <a:r>
              <a:rPr lang="ru-RU" dirty="0"/>
              <a:t>Занятые люди с большой зарплатой явно не будут проходить этот опрос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8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Скрытые переменные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6175D1-6850-4C9D-A7B2-95E58672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08" y="741252"/>
            <a:ext cx="4526215" cy="2543732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4C4DE0DD-8175-4525-A7C6-B3202641697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383314" cy="30658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Фермер</a:t>
            </a:r>
            <a:r>
              <a:rPr lang="en-US" dirty="0"/>
              <a:t>, </a:t>
            </a:r>
            <a:r>
              <a:rPr lang="ru-RU" dirty="0"/>
              <a:t>пшеница</a:t>
            </a:r>
            <a:r>
              <a:rPr lang="en-US" dirty="0"/>
              <a:t>, </a:t>
            </a:r>
            <a:r>
              <a:rPr lang="ru-RU" dirty="0"/>
              <a:t>эксперимент с новым удобрением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853D47-9D6A-4148-9B40-68F4D85AF295}"/>
              </a:ext>
            </a:extLst>
          </p:cNvPr>
          <p:cNvSpPr/>
          <p:nvPr/>
        </p:nvSpPr>
        <p:spPr>
          <a:xfrm>
            <a:off x="4389312" y="3300654"/>
            <a:ext cx="4526215" cy="7044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изфильма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"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Интерстеллар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", Авторы: Кристофер Нолан, 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Джонатан Нолан.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Legendary Pictures,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Syncopy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Films, Lynda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Obst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Productions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5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План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46F93FA-5276-8846-A518-51AC0A49F4F7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4896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8778DE-6945-254D-8E67-9CF70077A22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489654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Схема АБ-тестирования</a:t>
            </a:r>
          </a:p>
          <a:p>
            <a:r>
              <a:rPr lang="ru-RU" dirty="0"/>
              <a:t>Проблемы</a:t>
            </a:r>
            <a:r>
              <a:rPr lang="en-US" dirty="0"/>
              <a:t>, </a:t>
            </a:r>
            <a:r>
              <a:rPr lang="ru-RU" dirty="0"/>
              <a:t>возникающие при проведении АБ-тестов </a:t>
            </a:r>
            <a:br>
              <a:rPr lang="ru-RU" dirty="0"/>
            </a:br>
            <a:r>
              <a:rPr lang="ru-RU" dirty="0"/>
              <a:t>и способы их решить</a:t>
            </a:r>
          </a:p>
          <a:p>
            <a:r>
              <a:rPr lang="ru-RU" dirty="0"/>
              <a:t>АБ тесты в </a:t>
            </a:r>
            <a:r>
              <a:rPr lang="ru-RU" dirty="0" err="1"/>
              <a:t>офлайне</a:t>
            </a:r>
            <a:r>
              <a:rPr lang="en-US" dirty="0"/>
              <a:t>, </a:t>
            </a:r>
            <a:r>
              <a:rPr lang="ru-RU" dirty="0"/>
              <a:t>естественные эксперименты</a:t>
            </a:r>
          </a:p>
          <a:p>
            <a:r>
              <a:rPr lang="ru-RU" dirty="0"/>
              <a:t>Множественная проверка гипотез </a:t>
            </a:r>
          </a:p>
          <a:p>
            <a:r>
              <a:rPr lang="ru-RU" dirty="0"/>
              <a:t>Как </a:t>
            </a:r>
            <a:r>
              <a:rPr lang="ru-RU" dirty="0" smtClean="0"/>
              <a:t>понять, </a:t>
            </a:r>
            <a:r>
              <a:rPr lang="ru-RU" dirty="0"/>
              <a:t>сколько нужно наблюдений для проведения эксперимента</a:t>
            </a:r>
          </a:p>
          <a:p>
            <a:r>
              <a:rPr lang="ru-RU" dirty="0"/>
              <a:t>Метрики для АБ-тестирования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2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Скрытые переменные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AD2A27-AC6A-4F54-9876-2D9641BE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08" y="741252"/>
            <a:ext cx="4526215" cy="2543732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7D565109-8DCD-4853-A5BC-1D1DC9E0AB8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383314" cy="30658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Фермер</a:t>
            </a:r>
            <a:r>
              <a:rPr lang="en-US" dirty="0"/>
              <a:t>, </a:t>
            </a:r>
            <a:r>
              <a:rPr lang="ru-RU" dirty="0"/>
              <a:t>пшеница</a:t>
            </a:r>
            <a:r>
              <a:rPr lang="en-US" dirty="0"/>
              <a:t>, </a:t>
            </a:r>
            <a:r>
              <a:rPr lang="ru-RU" dirty="0"/>
              <a:t>эксперимент с новым удобрением</a:t>
            </a:r>
          </a:p>
          <a:p>
            <a:r>
              <a:rPr lang="ru-RU" dirty="0"/>
              <a:t>Разделил поле на две части</a:t>
            </a:r>
            <a:r>
              <a:rPr lang="en-US" dirty="0"/>
              <a:t>:</a:t>
            </a:r>
            <a:r>
              <a:rPr lang="ru-RU" dirty="0"/>
              <a:t> на левую внёс удобрение, на правую нет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3DBC5E-C0FF-4FE1-95AE-E160D30C2AB8}"/>
              </a:ext>
            </a:extLst>
          </p:cNvPr>
          <p:cNvSpPr/>
          <p:nvPr/>
        </p:nvSpPr>
        <p:spPr>
          <a:xfrm>
            <a:off x="4389312" y="3300654"/>
            <a:ext cx="4526215" cy="7044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изфильма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"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Интерстеллар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", Авторы: Кристофер Нолан, 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Джонатан Нолан.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Legendary Pictures,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Syncopy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Films, Lynda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Obst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Productions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Скрытые переменные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29E7FF-FC6F-41C2-8A12-DC76D1496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08" y="741252"/>
            <a:ext cx="4526215" cy="2543732"/>
          </a:xfrm>
          <a:prstGeom prst="rect">
            <a:avLst/>
          </a:prstGeom>
        </p:spPr>
      </p:pic>
      <p:sp>
        <p:nvSpPr>
          <p:cNvPr id="9" name="Объект 5">
            <a:extLst>
              <a:ext uri="{FF2B5EF4-FFF2-40B4-BE49-F238E27FC236}">
                <a16:creationId xmlns:a16="http://schemas.microsoft.com/office/drawing/2014/main" id="{61C2468A-900A-4B2D-BF79-180CA25EE77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383314" cy="30658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Фермер</a:t>
            </a:r>
            <a:r>
              <a:rPr lang="en-US" dirty="0"/>
              <a:t>, </a:t>
            </a:r>
            <a:r>
              <a:rPr lang="ru-RU" dirty="0"/>
              <a:t>пшеница</a:t>
            </a:r>
            <a:r>
              <a:rPr lang="en-US" dirty="0"/>
              <a:t>, </a:t>
            </a:r>
            <a:r>
              <a:rPr lang="ru-RU" dirty="0"/>
              <a:t>эксперимент с новым удобрением</a:t>
            </a:r>
          </a:p>
          <a:p>
            <a:r>
              <a:rPr lang="ru-RU" dirty="0"/>
              <a:t>Разделил поле на две части</a:t>
            </a:r>
            <a:r>
              <a:rPr lang="en-US" dirty="0"/>
              <a:t>:</a:t>
            </a:r>
            <a:r>
              <a:rPr lang="ru-RU" dirty="0"/>
              <a:t> на левую внёс удобрение, на правую нет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A5838F9B-4CE8-4CA5-858C-BE6EBB11F68E}"/>
              </a:ext>
            </a:extLst>
          </p:cNvPr>
          <p:cNvSpPr txBox="1">
            <a:spLocks/>
          </p:cNvSpPr>
          <p:nvPr/>
        </p:nvSpPr>
        <p:spPr>
          <a:xfrm>
            <a:off x="612000" y="3717032"/>
            <a:ext cx="7847311" cy="208823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Проблема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скрытые переменные</a:t>
            </a:r>
            <a:r>
              <a:rPr lang="en-US" dirty="0"/>
              <a:t>. </a:t>
            </a:r>
            <a:r>
              <a:rPr lang="ru-RU" dirty="0"/>
              <a:t>Одна сторона поля может быть более солнечной</a:t>
            </a:r>
            <a:r>
              <a:rPr lang="en-US" dirty="0"/>
              <a:t>,</a:t>
            </a:r>
            <a:r>
              <a:rPr lang="ru-RU" dirty="0"/>
              <a:t> под ней может лежать геотермальный источник 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3C8E4E-BB25-4FDB-817C-6CC95651E736}"/>
              </a:ext>
            </a:extLst>
          </p:cNvPr>
          <p:cNvSpPr/>
          <p:nvPr/>
        </p:nvSpPr>
        <p:spPr>
          <a:xfrm>
            <a:off x="4389312" y="3300654"/>
            <a:ext cx="4526215" cy="7044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изфильма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"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Интерстеллар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", Авторы: Кристофер Нолан, 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Джонатан Нолан.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Legendary Pictures,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Syncopy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Films, Lynda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Obst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Productions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Скрытые переменные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9D1E06-272E-C04B-95B3-C7CA88D22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08" y="741252"/>
            <a:ext cx="4526215" cy="2543732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CDE7B998-AA84-6246-BC31-C6E677C216D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383314" cy="306583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Фермер</a:t>
            </a:r>
            <a:r>
              <a:rPr lang="en-US" dirty="0"/>
              <a:t>, </a:t>
            </a:r>
            <a:r>
              <a:rPr lang="ru-RU" dirty="0"/>
              <a:t>пшеница</a:t>
            </a:r>
            <a:r>
              <a:rPr lang="en-US" dirty="0"/>
              <a:t>, </a:t>
            </a:r>
            <a:r>
              <a:rPr lang="ru-RU" dirty="0"/>
              <a:t>эксперимент с новым удобрением</a:t>
            </a:r>
          </a:p>
          <a:p>
            <a:r>
              <a:rPr lang="ru-RU" dirty="0"/>
              <a:t>Разделил поле на две части</a:t>
            </a:r>
            <a:r>
              <a:rPr lang="en-US" dirty="0"/>
              <a:t>:</a:t>
            </a:r>
            <a:r>
              <a:rPr lang="ru-RU" dirty="0"/>
              <a:t> на левую внёс удобрение, на правую нет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100EEA66-2C18-3D45-BF0C-3073AB0A48F7}"/>
              </a:ext>
            </a:extLst>
          </p:cNvPr>
          <p:cNvSpPr txBox="1">
            <a:spLocks/>
          </p:cNvSpPr>
          <p:nvPr/>
        </p:nvSpPr>
        <p:spPr>
          <a:xfrm>
            <a:off x="612000" y="3717032"/>
            <a:ext cx="7847311" cy="208823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Проблема</a:t>
            </a:r>
            <a:r>
              <a:rPr lang="en-US" b="1" dirty="0">
                <a:solidFill>
                  <a:srgbClr val="28516A"/>
                </a:solidFill>
              </a:rPr>
              <a:t>:</a:t>
            </a:r>
            <a:r>
              <a:rPr lang="ru-RU" b="1" dirty="0">
                <a:solidFill>
                  <a:srgbClr val="28516A"/>
                </a:solidFill>
              </a:rPr>
              <a:t> </a:t>
            </a:r>
            <a:r>
              <a:rPr lang="ru-RU" dirty="0"/>
              <a:t>скрытые переменные</a:t>
            </a:r>
            <a:r>
              <a:rPr lang="en-US" dirty="0"/>
              <a:t>. </a:t>
            </a:r>
            <a:r>
              <a:rPr lang="ru-RU" dirty="0"/>
              <a:t>Одна сторона поля может быть более солнечной</a:t>
            </a:r>
            <a:r>
              <a:rPr lang="en-US" dirty="0"/>
              <a:t>,</a:t>
            </a:r>
            <a:r>
              <a:rPr lang="ru-RU" dirty="0"/>
              <a:t> под ней может лежать геотермальный источник 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Решение</a:t>
            </a:r>
            <a:r>
              <a:rPr lang="en-US" b="1" dirty="0">
                <a:solidFill>
                  <a:srgbClr val="28516A"/>
                </a:solidFill>
              </a:rPr>
              <a:t>: </a:t>
            </a:r>
            <a:r>
              <a:rPr lang="ru-RU" dirty="0"/>
              <a:t>Разбиение на две части надо делать случайно</a:t>
            </a:r>
            <a:r>
              <a:rPr lang="en-US" dirty="0"/>
              <a:t>, </a:t>
            </a:r>
            <a:r>
              <a:rPr lang="ru-RU" dirty="0"/>
              <a:t>надо контролировать всевозможные сторонние факторы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B3FA51-E7E6-463D-9EE9-47B902FDC4D3}"/>
              </a:ext>
            </a:extLst>
          </p:cNvPr>
          <p:cNvSpPr/>
          <p:nvPr/>
        </p:nvSpPr>
        <p:spPr>
          <a:xfrm>
            <a:off x="4389312" y="3300654"/>
            <a:ext cx="4526215" cy="7044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Кадр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изфильма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"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Интерстеллар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", Авторы: Кристофер Нолан, 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Джонатан Нолан.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Legendary Pictures,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Syncopy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Films, Lynda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Obst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Productions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Связанные выборки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DED964B-6F4A-45BD-9009-0EBD2A2AAE7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00811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 эксперименте может быть важен порядок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котором человеку показывают разные варианты </a:t>
            </a:r>
          </a:p>
        </p:txBody>
      </p:sp>
    </p:spTree>
    <p:extLst>
      <p:ext uri="{BB962C8B-B14F-4D97-AF65-F5344CB8AC3E}">
        <p14:creationId xmlns:p14="http://schemas.microsoft.com/office/powerpoint/2010/main" val="22126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Связанные выборки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665B00-D83F-4FCE-8083-6F1632A9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19" y="4036792"/>
            <a:ext cx="932517" cy="1872208"/>
          </a:xfrm>
          <a:prstGeom prst="rect">
            <a:avLst/>
          </a:prstGeom>
        </p:spPr>
      </p:pic>
      <p:sp>
        <p:nvSpPr>
          <p:cNvPr id="19" name="Объект 5">
            <a:extLst>
              <a:ext uri="{FF2B5EF4-FFF2-40B4-BE49-F238E27FC236}">
                <a16:creationId xmlns:a16="http://schemas.microsoft.com/office/drawing/2014/main" id="{DAE8DABD-487A-4C6C-B4E6-62DEAC2C146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00811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 эксперименте может быть важен порядок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котором человеку показывают разные варианты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45A828-DE6B-4E1D-AA4B-CF0B1840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913908"/>
            <a:ext cx="932517" cy="18722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06109E-879B-4E07-9724-8EC9735DF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813" y="3873295"/>
            <a:ext cx="1152128" cy="806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39E3F1-4A5E-4AFE-84E6-97D3A1187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19" y="1913908"/>
            <a:ext cx="932517" cy="1872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16B0B1B-06D8-4E24-9FAA-66FCAA40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36792"/>
            <a:ext cx="932517" cy="187220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6D399A-C5D5-4879-BD81-7D35D27F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86" y="1772816"/>
            <a:ext cx="1152128" cy="806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9AF04E9-142D-4669-A83E-222CC7675F5D}"/>
                  </a:ext>
                </a:extLst>
              </p:cNvPr>
              <p:cNvSpPr/>
              <p:nvPr/>
            </p:nvSpPr>
            <p:spPr>
              <a:xfrm>
                <a:off x="2003610" y="2660358"/>
                <a:ext cx="627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9AF04E9-142D-4669-A83E-222CC7675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10" y="2660358"/>
                <a:ext cx="6270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EB6217-824E-419D-8458-77B1A66E908C}"/>
                  </a:ext>
                </a:extLst>
              </p:cNvPr>
              <p:cNvSpPr/>
              <p:nvPr/>
            </p:nvSpPr>
            <p:spPr>
              <a:xfrm>
                <a:off x="2003609" y="4774888"/>
                <a:ext cx="627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EB6217-824E-419D-8458-77B1A66E9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09" y="4774888"/>
                <a:ext cx="627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бъект 5">
            <a:extLst>
              <a:ext uri="{FF2B5EF4-FFF2-40B4-BE49-F238E27FC236}">
                <a16:creationId xmlns:a16="http://schemas.microsoft.com/office/drawing/2014/main" id="{CBCD639A-43DB-46F5-926B-328C86DBC466}"/>
              </a:ext>
            </a:extLst>
          </p:cNvPr>
          <p:cNvSpPr txBox="1">
            <a:spLocks/>
          </p:cNvSpPr>
          <p:nvPr/>
        </p:nvSpPr>
        <p:spPr>
          <a:xfrm>
            <a:off x="4212000" y="1844824"/>
            <a:ext cx="4832306" cy="393391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примере с колой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результат может зависеть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какой напиток человеку давали пробовать первым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сладкий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или не сладкий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9D02F3-815D-4E42-A835-F532E285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19" y="4036792"/>
            <a:ext cx="932517" cy="18722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Связанные выборки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D7A2725A-278B-D745-914C-F67A5C9550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100811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 эксперименте может быть важен порядок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котором человеку показывают разные варианты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8F4C86-B969-9846-B14C-E334943F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913908"/>
            <a:ext cx="932517" cy="18722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C91583-1199-2B45-9001-AC94C1280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813" y="3873295"/>
            <a:ext cx="1152128" cy="8064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67976B-9604-FE48-A6D9-503FC0F8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19" y="1913908"/>
            <a:ext cx="932517" cy="1872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8A6BEB-07E7-D941-92F0-10F52D20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36792"/>
            <a:ext cx="932517" cy="18722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73FEA5-A28F-2E4A-BDD2-FB2456467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86" y="1772816"/>
            <a:ext cx="1152128" cy="806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9FCF5D5-9B41-8243-A375-B465BF57FAA9}"/>
                  </a:ext>
                </a:extLst>
              </p:cNvPr>
              <p:cNvSpPr/>
              <p:nvPr/>
            </p:nvSpPr>
            <p:spPr>
              <a:xfrm>
                <a:off x="2003610" y="2660358"/>
                <a:ext cx="627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9FCF5D5-9B41-8243-A375-B465BF57F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10" y="2660358"/>
                <a:ext cx="6270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A72EF2-7016-124D-A969-DADBD38B7B58}"/>
                  </a:ext>
                </a:extLst>
              </p:cNvPr>
              <p:cNvSpPr/>
              <p:nvPr/>
            </p:nvSpPr>
            <p:spPr>
              <a:xfrm>
                <a:off x="2003609" y="4774888"/>
                <a:ext cx="627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A72EF2-7016-124D-A969-DADBD38B7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09" y="4774888"/>
                <a:ext cx="627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7632F630-1E2B-AB4D-A9A0-89BE2AA7E3E1}"/>
              </a:ext>
            </a:extLst>
          </p:cNvPr>
          <p:cNvSpPr txBox="1">
            <a:spLocks/>
          </p:cNvSpPr>
          <p:nvPr/>
        </p:nvSpPr>
        <p:spPr>
          <a:xfrm>
            <a:off x="4212000" y="1844824"/>
            <a:ext cx="4832306" cy="393391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примере с колой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результат может зависеть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какой напиток человеку давали пробовать первым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сладкий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или не сладкий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en-US" sz="2400" dirty="0">
                <a:solidFill>
                  <a:srgbClr val="28516A"/>
                </a:solidFill>
              </a:rPr>
              <a:t> </a:t>
            </a:r>
            <a:r>
              <a:rPr lang="ru-RU" sz="2400" dirty="0" err="1">
                <a:solidFill>
                  <a:srgbClr val="373737"/>
                </a:solidFill>
              </a:rPr>
              <a:t>рандомизировать</a:t>
            </a:r>
            <a:r>
              <a:rPr lang="ru-RU" sz="2400" dirty="0">
                <a:solidFill>
                  <a:srgbClr val="373737"/>
                </a:solidFill>
              </a:rPr>
              <a:t> порядок и давать напитки каждому человеку в случайном порядке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0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29FA75-AEC2-47C2-AD87-E7D6E7744CA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Размер выборки для проведения АБ-теста должен быть определён заранее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82BC793B-BFAB-496D-AC56-70393716BBEB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1816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16E0A6-9957-44DF-9ADE-6CC83263345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Размер выборки для проведения АБ-теста должен быть определён заранее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досрочно прерывать АБ-тест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 достижении значимости на более маленькой выборке 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6B73BB1-9761-4738-8B3F-EB6C0DF33413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87568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AB28B7-4B37-43F5-BF78-384C3F42266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Размер выборки для проведения АБ-теста должен быть определён заранее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досрочно прерывать АБ-тест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 достижении значимости на более маленькой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продолжать АБ-тест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если за изначально запланированный период значимого результата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получить не удалось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BA6D321-23E8-4DA0-B646-8BAC34DA6B87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6226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E80B4F-022B-4A51-AA4A-075E8973E7A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Размер выборки для проведения АБ-теста должен быть определён заранее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досрочно прерывать АБ-тест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 достижении значимости на более маленькой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продолжать АБ-тест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если за изначально запланированный период значимого результата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получить не удалось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менять метрики/критерии по результатам подглядывания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D3C9775-8500-4D0E-B42B-DE1F56CED80A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36498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Схема АБ-тестирования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8031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475252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Размер выборки для проведения АБ-теста должен быть определён заранее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досрочно прерывать АБ-тест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при достижении значимости на более маленькой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продолжать АБ-тест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если за изначально запланированный период значимого результата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получить не удалось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C0504D"/>
                </a:solidFill>
              </a:rPr>
              <a:t>Нельзя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менять метрики/критерии по результатам подглядывания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416F2F"/>
                </a:solidFill>
              </a:rPr>
              <a:t>Можно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запустить новый эксперимент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 новых выборках</a:t>
            </a: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0C462C5-3599-45FB-A9BD-F57565D2CF51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23475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C3519962-4DDF-4A92-B95B-689EA62A326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36705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 мы подглядываем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отвечаем на вопрос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AE78E09C-F805-4D9A-9EA9-3D9E0853BCE7}"/>
              </a:ext>
            </a:extLst>
          </p:cNvPr>
          <p:cNvSpPr/>
          <p:nvPr/>
        </p:nvSpPr>
        <p:spPr>
          <a:xfrm>
            <a:off x="887910" y="1354667"/>
            <a:ext cx="7524768" cy="102337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E4957-90B5-4CF6-AAAE-A53FE6A1546F}"/>
              </a:ext>
            </a:extLst>
          </p:cNvPr>
          <p:cNvSpPr txBox="1"/>
          <p:nvPr/>
        </p:nvSpPr>
        <p:spPr>
          <a:xfrm>
            <a:off x="1130920" y="1336728"/>
            <a:ext cx="7038749" cy="10592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Входит ли разница в диапазон неразличимости хотя бы раз за всё время тестирования?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0E5703F-C0E6-4617-A2D4-F47E86EA00FC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</p:spTree>
    <p:extLst>
      <p:ext uri="{BB962C8B-B14F-4D97-AF65-F5344CB8AC3E}">
        <p14:creationId xmlns:p14="http://schemas.microsoft.com/office/powerpoint/2010/main" val="418940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74B2D00B-D351-4308-AA1A-83684A801F1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36705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 мы подглядываем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отвечаем на вопрос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DCF5F4F3-E0A8-4E27-A1F1-FEFDFE266481}"/>
              </a:ext>
            </a:extLst>
          </p:cNvPr>
          <p:cNvSpPr/>
          <p:nvPr/>
        </p:nvSpPr>
        <p:spPr>
          <a:xfrm>
            <a:off x="887910" y="1354667"/>
            <a:ext cx="7524768" cy="102337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4075F-679D-4DFA-8782-E24B79D1D5E0}"/>
              </a:ext>
            </a:extLst>
          </p:cNvPr>
          <p:cNvSpPr txBox="1"/>
          <p:nvPr/>
        </p:nvSpPr>
        <p:spPr>
          <a:xfrm>
            <a:off x="1130920" y="1336728"/>
            <a:ext cx="7038749" cy="10592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Входит ли разница в диапазон неразличимости хотя бы раз за всё время тестирования?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0223431-C98E-4DFB-A6DC-346BE539AEEE}"/>
              </a:ext>
            </a:extLst>
          </p:cNvPr>
          <p:cNvSpPr/>
          <p:nvPr/>
        </p:nvSpPr>
        <p:spPr>
          <a:xfrm>
            <a:off x="887910" y="3086334"/>
            <a:ext cx="7524768" cy="103529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3E410-E4BC-41B7-8DE4-E79062907335}"/>
              </a:ext>
            </a:extLst>
          </p:cNvPr>
          <p:cNvSpPr txBox="1"/>
          <p:nvPr/>
        </p:nvSpPr>
        <p:spPr>
          <a:xfrm>
            <a:off x="2070056" y="3166357"/>
            <a:ext cx="5160478" cy="8752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Значима ли разница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b="1" dirty="0">
                <a:solidFill>
                  <a:srgbClr val="28516A"/>
                </a:solidFill>
              </a:rPr>
              <a:t>когда </a:t>
            </a:r>
            <a:br>
              <a:rPr lang="ru-RU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вся выборка будет собрана?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9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2D2CD0A-5515-4E65-BC79-EB8F5A4C304E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1DDC5A8-925B-435A-8C8E-530CA1CF6C2D}"/>
              </a:ext>
            </a:extLst>
          </p:cNvPr>
          <p:cNvSpPr txBox="1">
            <a:spLocks/>
          </p:cNvSpPr>
          <p:nvPr/>
        </p:nvSpPr>
        <p:spPr>
          <a:xfrm>
            <a:off x="612000" y="2492896"/>
            <a:ext cx="1572220" cy="44506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вместо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22AB226B-EE82-4861-A188-C2A2D98297C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36705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 мы подглядываем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отвечаем на вопрос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125CAD0D-2079-46A5-B6E7-C14B418B8FAF}"/>
              </a:ext>
            </a:extLst>
          </p:cNvPr>
          <p:cNvSpPr/>
          <p:nvPr/>
        </p:nvSpPr>
        <p:spPr>
          <a:xfrm>
            <a:off x="887910" y="1354667"/>
            <a:ext cx="7524768" cy="102337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A2B40-FB17-4CFC-A1A6-4E0E944F4F99}"/>
              </a:ext>
            </a:extLst>
          </p:cNvPr>
          <p:cNvSpPr txBox="1"/>
          <p:nvPr/>
        </p:nvSpPr>
        <p:spPr>
          <a:xfrm>
            <a:off x="1130920" y="1336728"/>
            <a:ext cx="7038749" cy="10592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Входит ли разница в диапазон неразличимости хотя бы раз за всё время тестирования?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F0AA1935-F674-4F05-9CD6-2192749FD5A1}"/>
              </a:ext>
            </a:extLst>
          </p:cNvPr>
          <p:cNvSpPr/>
          <p:nvPr/>
        </p:nvSpPr>
        <p:spPr>
          <a:xfrm>
            <a:off x="887910" y="3086334"/>
            <a:ext cx="7524768" cy="103529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A04EB-F803-4628-9AC2-8F4F6BEEE8F5}"/>
              </a:ext>
            </a:extLst>
          </p:cNvPr>
          <p:cNvSpPr txBox="1"/>
          <p:nvPr/>
        </p:nvSpPr>
        <p:spPr>
          <a:xfrm>
            <a:off x="2070056" y="3166357"/>
            <a:ext cx="5160478" cy="8752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Значима ли разница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b="1" dirty="0">
                <a:solidFill>
                  <a:srgbClr val="28516A"/>
                </a:solidFill>
              </a:rPr>
              <a:t>когда </a:t>
            </a:r>
            <a:br>
              <a:rPr lang="ru-RU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вся выборка будет собрана?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160750C-BAF9-4764-A8AB-9D7A068FFDC6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6BFF2CBB-DBFC-488C-B002-3E401CC02715}"/>
              </a:ext>
            </a:extLst>
          </p:cNvPr>
          <p:cNvSpPr txBox="1">
            <a:spLocks/>
          </p:cNvSpPr>
          <p:nvPr/>
        </p:nvSpPr>
        <p:spPr>
          <a:xfrm>
            <a:off x="612000" y="4284000"/>
            <a:ext cx="7848872" cy="205819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Это завышает значение </a:t>
            </a:r>
            <a:r>
              <a:rPr lang="en-US" sz="2400" dirty="0" err="1">
                <a:solidFill>
                  <a:srgbClr val="28516A"/>
                </a:solidFill>
              </a:rPr>
              <a:t>pvalue</a:t>
            </a:r>
            <a:endParaRPr lang="en-US" sz="2400" dirty="0">
              <a:solidFill>
                <a:srgbClr val="28516A"/>
              </a:solidFill>
            </a:endParaRP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143C2E18-1D7B-4561-8F5C-4EC4EE2F82B0}"/>
              </a:ext>
            </a:extLst>
          </p:cNvPr>
          <p:cNvSpPr txBox="1">
            <a:spLocks/>
          </p:cNvSpPr>
          <p:nvPr/>
        </p:nvSpPr>
        <p:spPr>
          <a:xfrm>
            <a:off x="612000" y="2492896"/>
            <a:ext cx="1572220" cy="44506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вместо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Проблема подглядывания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(peeking problem)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36705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Если мы подглядываем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отвечаем на вопрос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2CE173EA-A3F2-EC49-A5E8-C6099F75E6DA}"/>
              </a:ext>
            </a:extLst>
          </p:cNvPr>
          <p:cNvSpPr/>
          <p:nvPr/>
        </p:nvSpPr>
        <p:spPr>
          <a:xfrm>
            <a:off x="887910" y="1354667"/>
            <a:ext cx="7524768" cy="102337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55810-8F47-4C47-B74A-2BC669FE9BC4}"/>
              </a:ext>
            </a:extLst>
          </p:cNvPr>
          <p:cNvSpPr txBox="1"/>
          <p:nvPr/>
        </p:nvSpPr>
        <p:spPr>
          <a:xfrm>
            <a:off x="1130920" y="1336728"/>
            <a:ext cx="7038749" cy="10592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Входит ли разница в диапазон неразличимости хотя бы раз за всё время тестирования?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7F7C07E-4A97-0B4F-B83A-6EE427882755}"/>
              </a:ext>
            </a:extLst>
          </p:cNvPr>
          <p:cNvSpPr/>
          <p:nvPr/>
        </p:nvSpPr>
        <p:spPr>
          <a:xfrm>
            <a:off x="887910" y="3086334"/>
            <a:ext cx="7524768" cy="103529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D1E02-843F-6C4D-A511-1C6F963C51AF}"/>
              </a:ext>
            </a:extLst>
          </p:cNvPr>
          <p:cNvSpPr txBox="1"/>
          <p:nvPr/>
        </p:nvSpPr>
        <p:spPr>
          <a:xfrm>
            <a:off x="2070056" y="3166357"/>
            <a:ext cx="5160478" cy="8752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Значима ли разница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b="1" dirty="0">
                <a:solidFill>
                  <a:srgbClr val="28516A"/>
                </a:solidFill>
              </a:rPr>
              <a:t>когда </a:t>
            </a:r>
            <a:br>
              <a:rPr lang="ru-RU" sz="2400" b="1" dirty="0">
                <a:solidFill>
                  <a:srgbClr val="28516A"/>
                </a:solidFill>
              </a:rPr>
            </a:br>
            <a:r>
              <a:rPr lang="ru-RU" sz="2400" b="1" dirty="0">
                <a:solidFill>
                  <a:srgbClr val="28516A"/>
                </a:solidFill>
              </a:rPr>
              <a:t>вся выборка будет собрана?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309CE33-A5A2-4F77-B551-2A80EFB9D357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>
                <a:solidFill>
                  <a:srgbClr val="28516A"/>
                </a:solidFill>
              </a:rPr>
              <a:t>http://varianceexplained.org/r/bayesian-ab-testing/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8488F88E-2006-4573-B6D1-8712E219EBD9}"/>
              </a:ext>
            </a:extLst>
          </p:cNvPr>
          <p:cNvSpPr txBox="1">
            <a:spLocks/>
          </p:cNvSpPr>
          <p:nvPr/>
        </p:nvSpPr>
        <p:spPr>
          <a:xfrm>
            <a:off x="612000" y="4284000"/>
            <a:ext cx="7848872" cy="205819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Это завышает значение </a:t>
            </a:r>
            <a:r>
              <a:rPr lang="en-US" sz="2400" dirty="0" err="1">
                <a:solidFill>
                  <a:srgbClr val="28516A"/>
                </a:solidFill>
              </a:rPr>
              <a:t>pvalue</a:t>
            </a:r>
            <a:endParaRPr lang="en-US" sz="2400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дождаться конца теста либо использовать специальные методологии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Например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байесовских многоруких бандитов (их обсудим позже)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1DF556B6-D434-4AFA-A79D-5F28493A05B3}"/>
              </a:ext>
            </a:extLst>
          </p:cNvPr>
          <p:cNvSpPr txBox="1">
            <a:spLocks/>
          </p:cNvSpPr>
          <p:nvPr/>
        </p:nvSpPr>
        <p:spPr>
          <a:xfrm>
            <a:off x="612000" y="2492896"/>
            <a:ext cx="1572220" cy="44506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вместо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Неправильная работа с метриками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6F824428-6150-4F96-BE2D-F570A586F55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Неправильная интерпретация метрик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86341442-F533-4AAA-9723-950495D89A90}"/>
              </a:ext>
            </a:extLst>
          </p:cNvPr>
          <p:cNvSpPr txBox="1">
            <a:spLocks/>
          </p:cNvSpPr>
          <p:nvPr/>
        </p:nvSpPr>
        <p:spPr>
          <a:xfrm>
            <a:off x="539552" y="473500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A5E3600-191F-4222-AA75-724CDC98F0CA}"/>
              </a:ext>
            </a:extLst>
          </p:cNvPr>
          <p:cNvSpPr/>
          <p:nvPr/>
        </p:nvSpPr>
        <p:spPr>
          <a:xfrm>
            <a:off x="1043608" y="1340768"/>
            <a:ext cx="7194469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A6156-F94A-49DB-8781-F1261A1F6349}"/>
              </a:ext>
            </a:extLst>
          </p:cNvPr>
          <p:cNvSpPr txBox="1"/>
          <p:nvPr/>
        </p:nvSpPr>
        <p:spPr>
          <a:xfrm>
            <a:off x="1154786" y="1488324"/>
            <a:ext cx="6972113" cy="1145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 (</a:t>
            </a:r>
            <a:r>
              <a:rPr lang="ru-RU" sz="2400" b="1" dirty="0">
                <a:solidFill>
                  <a:srgbClr val="28516A"/>
                </a:solidFill>
              </a:rPr>
              <a:t>эффект новизны)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метрики растут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новизна привлекает 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со временем они упадут 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Неправильная работа с метриками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A43C5BCF-9205-4B54-AA94-7B03426C6B3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Неправильная интерпретация метрик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Неправильный выбор метрик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9893ED70-F5E5-42E7-A928-65F5CE9467DD}"/>
              </a:ext>
            </a:extLst>
          </p:cNvPr>
          <p:cNvSpPr txBox="1">
            <a:spLocks/>
          </p:cNvSpPr>
          <p:nvPr/>
        </p:nvSpPr>
        <p:spPr>
          <a:xfrm>
            <a:off x="539552" y="473500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3FF8CD88-2B5B-4AE8-98FA-793FE114E966}"/>
              </a:ext>
            </a:extLst>
          </p:cNvPr>
          <p:cNvSpPr/>
          <p:nvPr/>
        </p:nvSpPr>
        <p:spPr>
          <a:xfrm>
            <a:off x="1043608" y="1340768"/>
            <a:ext cx="7194469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5B248-9964-4707-836A-65CCD70D416A}"/>
              </a:ext>
            </a:extLst>
          </p:cNvPr>
          <p:cNvSpPr txBox="1"/>
          <p:nvPr/>
        </p:nvSpPr>
        <p:spPr>
          <a:xfrm>
            <a:off x="1154786" y="1488324"/>
            <a:ext cx="6972113" cy="1145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 (</a:t>
            </a:r>
            <a:r>
              <a:rPr lang="ru-RU" sz="2400" b="1" dirty="0">
                <a:solidFill>
                  <a:srgbClr val="28516A"/>
                </a:solidFill>
              </a:rPr>
              <a:t>эффект новизны)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метрики растут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новизна привлекает 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со временем они упадут 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FFC353CB-BEEF-4794-B60F-13B727D09BD5}"/>
              </a:ext>
            </a:extLst>
          </p:cNvPr>
          <p:cNvSpPr/>
          <p:nvPr/>
        </p:nvSpPr>
        <p:spPr>
          <a:xfrm>
            <a:off x="1043608" y="3801398"/>
            <a:ext cx="7194469" cy="13442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C2C91-E063-4B9E-B0FB-6B0CE4665A32}"/>
              </a:ext>
            </a:extLst>
          </p:cNvPr>
          <p:cNvSpPr txBox="1"/>
          <p:nvPr/>
        </p:nvSpPr>
        <p:spPr>
          <a:xfrm>
            <a:off x="1154786" y="3900999"/>
            <a:ext cx="6972113" cy="1145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Британская Индия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проблема многочисленных кобр в Дели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Вознаграждение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за каждую убитую змею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81691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9112CA3C-B1B1-C248-88BD-31557A5A5E4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Неправильная интерпретация метрик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Неправильный выбор метрик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rgbClr val="C0504D"/>
                </a:solidFill>
              </a:rPr>
              <a:t>Люди начали разводить кобр</a:t>
            </a:r>
            <a:r>
              <a:rPr lang="en-US" dirty="0">
                <a:solidFill>
                  <a:srgbClr val="C0504D"/>
                </a:solidFill>
              </a:rPr>
              <a:t>,</a:t>
            </a:r>
            <a:r>
              <a:rPr lang="ru-RU" dirty="0">
                <a:solidFill>
                  <a:srgbClr val="C0504D"/>
                </a:solidFill>
              </a:rPr>
              <a:t> чтобы получить вознаграждение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Неправильная работа с метриками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473500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AA99E473-B45F-7148-9476-98B4B9E798AA}"/>
              </a:ext>
            </a:extLst>
          </p:cNvPr>
          <p:cNvSpPr/>
          <p:nvPr/>
        </p:nvSpPr>
        <p:spPr>
          <a:xfrm>
            <a:off x="1043608" y="1340768"/>
            <a:ext cx="7194469" cy="144016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102FC-0137-4943-ACF9-3C367D8ECC6D}"/>
              </a:ext>
            </a:extLst>
          </p:cNvPr>
          <p:cNvSpPr txBox="1"/>
          <p:nvPr/>
        </p:nvSpPr>
        <p:spPr>
          <a:xfrm>
            <a:off x="1154786" y="1488324"/>
            <a:ext cx="6972113" cy="1145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 (</a:t>
            </a:r>
            <a:r>
              <a:rPr lang="ru-RU" sz="2400" b="1" dirty="0">
                <a:solidFill>
                  <a:srgbClr val="28516A"/>
                </a:solidFill>
              </a:rPr>
              <a:t>эффект новизны)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метрики растут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новизна привлекает пользователей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 со временем они упадут 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21A7AB45-61AD-3641-BB5B-1DA9126F8C50}"/>
              </a:ext>
            </a:extLst>
          </p:cNvPr>
          <p:cNvSpPr/>
          <p:nvPr/>
        </p:nvSpPr>
        <p:spPr>
          <a:xfrm>
            <a:off x="1043608" y="3801398"/>
            <a:ext cx="7194469" cy="13442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5DBD0-F996-2D46-AA1D-26D7B6EE9853}"/>
              </a:ext>
            </a:extLst>
          </p:cNvPr>
          <p:cNvSpPr txBox="1"/>
          <p:nvPr/>
        </p:nvSpPr>
        <p:spPr>
          <a:xfrm>
            <a:off x="1154786" y="3900999"/>
            <a:ext cx="6972113" cy="1145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Британская Индия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проблема многочисленных кобр в Дели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Вознаграждение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за каждую убитую змею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en-US" sz="2400" dirty="0">
              <a:solidFill>
                <a:srgbClr val="373737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06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Смещение из-за оптимизма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Optimism bias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1FFAD6D-5F6F-DF4D-8D74-2FD6A2377C4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47675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недооцениваем вероятности плохих событий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B3A8-E502-F846-A17F-3271FB3B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816"/>
            <a:ext cx="7299088" cy="4588924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F8242B57-F33C-8E46-81C6-DBDA677A6960}"/>
              </a:ext>
            </a:extLst>
          </p:cNvPr>
          <p:cNvSpPr/>
          <p:nvPr/>
        </p:nvSpPr>
        <p:spPr>
          <a:xfrm>
            <a:off x="641885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emojio.ru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0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Смещение из-за оптимизма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Optimism bias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1FFAD6D-5F6F-DF4D-8D74-2FD6A2377C4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47675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Когда метрика изменяется </a:t>
            </a:r>
            <a:r>
              <a:rPr lang="ru-RU" dirty="0">
                <a:solidFill>
                  <a:srgbClr val="C0504D"/>
                </a:solidFill>
              </a:rPr>
              <a:t>в плохом направлении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мы ищем проблемы 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DB276-1A8D-164D-AE9F-28CCA729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816"/>
            <a:ext cx="7299088" cy="4588924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837EAFD2-8693-DA47-872C-B8BF217CDEAA}"/>
              </a:ext>
            </a:extLst>
          </p:cNvPr>
          <p:cNvSpPr/>
          <p:nvPr/>
        </p:nvSpPr>
        <p:spPr>
          <a:xfrm>
            <a:off x="641885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emojio.ru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92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Процедура АБ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-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тестирования</a:t>
            </a:r>
          </a:p>
        </p:txBody>
      </p:sp>
      <p:sp>
        <p:nvSpPr>
          <p:cNvPr id="4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1FEFF029-8FAD-4117-A836-657D70A8C11D}"/>
              </a:ext>
            </a:extLst>
          </p:cNvPr>
          <p:cNvSpPr txBox="1"/>
          <p:nvPr/>
        </p:nvSpPr>
        <p:spPr>
          <a:xfrm>
            <a:off x="611560" y="609329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>
                <a:solidFill>
                  <a:srgbClr val="28516A"/>
                </a:solidFill>
              </a:rPr>
              <a:t>https://research.yandex.com/tutorials/online-evaluation/sigir-2019</a:t>
            </a:r>
            <a:endParaRPr lang="ru-RU" sz="1800" dirty="0">
              <a:solidFill>
                <a:srgbClr val="28516A"/>
              </a:solidFill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8834641-BDC7-4ED8-92D5-4324A318C6D6}"/>
              </a:ext>
            </a:extLst>
          </p:cNvPr>
          <p:cNvGrpSpPr/>
          <p:nvPr/>
        </p:nvGrpSpPr>
        <p:grpSpPr>
          <a:xfrm>
            <a:off x="491812" y="684000"/>
            <a:ext cx="1290926" cy="5054708"/>
            <a:chOff x="491812" y="684000"/>
            <a:chExt cx="1290926" cy="5054708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8507A2F4-1727-4288-9C7E-DDD6112C53CA}"/>
                </a:ext>
              </a:extLst>
            </p:cNvPr>
            <p:cNvCxnSpPr>
              <a:cxnSpLocks/>
            </p:cNvCxnSpPr>
            <p:nvPr/>
          </p:nvCxnSpPr>
          <p:spPr>
            <a:xfrm>
              <a:off x="495502" y="69983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DBE42CF3-01EF-435C-A571-014BAACCAB7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000" y="684000"/>
              <a:ext cx="0" cy="5054708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C6927AD-C17F-4721-8ED5-5F56D8746612}"/>
                </a:ext>
              </a:extLst>
            </p:cNvPr>
            <p:cNvCxnSpPr>
              <a:cxnSpLocks/>
            </p:cNvCxnSpPr>
            <p:nvPr/>
          </p:nvCxnSpPr>
          <p:spPr>
            <a:xfrm>
              <a:off x="491812" y="5721619"/>
              <a:ext cx="1287236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3A76E77-AFD6-4D28-ADFC-1A7E52FC4FD6}"/>
              </a:ext>
            </a:extLst>
          </p:cNvPr>
          <p:cNvCxnSpPr>
            <a:cxnSpLocks/>
          </p:cNvCxnSpPr>
          <p:nvPr/>
        </p:nvCxnSpPr>
        <p:spPr>
          <a:xfrm>
            <a:off x="1779048" y="1537820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7F162B2-4E9E-4B61-A7D9-D7177D91E7A6}"/>
              </a:ext>
            </a:extLst>
          </p:cNvPr>
          <p:cNvCxnSpPr>
            <a:cxnSpLocks/>
          </p:cNvCxnSpPr>
          <p:nvPr/>
        </p:nvCxnSpPr>
        <p:spPr>
          <a:xfrm>
            <a:off x="1779048" y="4581054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6E714F05-C518-4186-82E1-352146C6E2B2}"/>
              </a:ext>
            </a:extLst>
          </p:cNvPr>
          <p:cNvCxnSpPr>
            <a:cxnSpLocks/>
          </p:cNvCxnSpPr>
          <p:nvPr/>
        </p:nvCxnSpPr>
        <p:spPr>
          <a:xfrm>
            <a:off x="1779048" y="3106178"/>
            <a:ext cx="183196" cy="0"/>
          </a:xfrm>
          <a:prstGeom prst="straightConnector1">
            <a:avLst/>
          </a:prstGeom>
          <a:ln w="25400">
            <a:solidFill>
              <a:srgbClr val="28516A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Улыбающееся лицо 51">
            <a:extLst>
              <a:ext uri="{FF2B5EF4-FFF2-40B4-BE49-F238E27FC236}">
                <a16:creationId xmlns:a16="http://schemas.microsoft.com/office/drawing/2014/main" id="{064DFE8B-7890-4555-8C8B-C0DC330D0CDD}"/>
              </a:ext>
            </a:extLst>
          </p:cNvPr>
          <p:cNvSpPr/>
          <p:nvPr/>
        </p:nvSpPr>
        <p:spPr>
          <a:xfrm>
            <a:off x="485461" y="8001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Улыбающееся лицо 52">
            <a:extLst>
              <a:ext uri="{FF2B5EF4-FFF2-40B4-BE49-F238E27FC236}">
                <a16:creationId xmlns:a16="http://schemas.microsoft.com/office/drawing/2014/main" id="{0C38CF2F-A33A-4BAB-AE42-D15F535F2F1C}"/>
              </a:ext>
            </a:extLst>
          </p:cNvPr>
          <p:cNvSpPr/>
          <p:nvPr/>
        </p:nvSpPr>
        <p:spPr>
          <a:xfrm>
            <a:off x="923938" y="79719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Улыбающееся лицо 53">
            <a:extLst>
              <a:ext uri="{FF2B5EF4-FFF2-40B4-BE49-F238E27FC236}">
                <a16:creationId xmlns:a16="http://schemas.microsoft.com/office/drawing/2014/main" id="{72D798FE-0EB9-4641-B5CB-75BA13002F75}"/>
              </a:ext>
            </a:extLst>
          </p:cNvPr>
          <p:cNvSpPr/>
          <p:nvPr/>
        </p:nvSpPr>
        <p:spPr>
          <a:xfrm>
            <a:off x="1331901" y="801660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Улыбающееся лицо 54">
            <a:extLst>
              <a:ext uri="{FF2B5EF4-FFF2-40B4-BE49-F238E27FC236}">
                <a16:creationId xmlns:a16="http://schemas.microsoft.com/office/drawing/2014/main" id="{B3A5BC8C-1108-409D-90E2-DA01AF41DCC1}"/>
              </a:ext>
            </a:extLst>
          </p:cNvPr>
          <p:cNvSpPr/>
          <p:nvPr/>
        </p:nvSpPr>
        <p:spPr>
          <a:xfrm>
            <a:off x="134554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Улыбающееся лицо 56">
            <a:extLst>
              <a:ext uri="{FF2B5EF4-FFF2-40B4-BE49-F238E27FC236}">
                <a16:creationId xmlns:a16="http://schemas.microsoft.com/office/drawing/2014/main" id="{599C3E61-3D43-4CC9-B783-31C81B2F4095}"/>
              </a:ext>
            </a:extLst>
          </p:cNvPr>
          <p:cNvSpPr/>
          <p:nvPr/>
        </p:nvSpPr>
        <p:spPr>
          <a:xfrm>
            <a:off x="485461" y="124941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Улыбающееся лицо 57">
            <a:extLst>
              <a:ext uri="{FF2B5EF4-FFF2-40B4-BE49-F238E27FC236}">
                <a16:creationId xmlns:a16="http://schemas.microsoft.com/office/drawing/2014/main" id="{7CF9DC10-05FE-4884-9381-1D575440F428}"/>
              </a:ext>
            </a:extLst>
          </p:cNvPr>
          <p:cNvSpPr/>
          <p:nvPr/>
        </p:nvSpPr>
        <p:spPr>
          <a:xfrm>
            <a:off x="916724" y="169657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Улыбающееся лицо 58">
            <a:extLst>
              <a:ext uri="{FF2B5EF4-FFF2-40B4-BE49-F238E27FC236}">
                <a16:creationId xmlns:a16="http://schemas.microsoft.com/office/drawing/2014/main" id="{B3571ADE-DA0E-4463-91C3-E03DEB461BA1}"/>
              </a:ext>
            </a:extLst>
          </p:cNvPr>
          <p:cNvSpPr/>
          <p:nvPr/>
        </p:nvSpPr>
        <p:spPr>
          <a:xfrm>
            <a:off x="1341248" y="1685245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Улыбающееся лицо 61">
            <a:extLst>
              <a:ext uri="{FF2B5EF4-FFF2-40B4-BE49-F238E27FC236}">
                <a16:creationId xmlns:a16="http://schemas.microsoft.com/office/drawing/2014/main" id="{C4E2D8FB-AC7E-4D9D-96DC-F1FD00FCE83C}"/>
              </a:ext>
            </a:extLst>
          </p:cNvPr>
          <p:cNvSpPr/>
          <p:nvPr/>
        </p:nvSpPr>
        <p:spPr>
          <a:xfrm>
            <a:off x="1331901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Улыбающееся лицо 62">
            <a:extLst>
              <a:ext uri="{FF2B5EF4-FFF2-40B4-BE49-F238E27FC236}">
                <a16:creationId xmlns:a16="http://schemas.microsoft.com/office/drawing/2014/main" id="{E88D56A6-7230-470A-AA70-5B4721319F89}"/>
              </a:ext>
            </a:extLst>
          </p:cNvPr>
          <p:cNvSpPr/>
          <p:nvPr/>
        </p:nvSpPr>
        <p:spPr>
          <a:xfrm>
            <a:off x="479706" y="2126472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Улыбающееся лицо 63">
            <a:extLst>
              <a:ext uri="{FF2B5EF4-FFF2-40B4-BE49-F238E27FC236}">
                <a16:creationId xmlns:a16="http://schemas.microsoft.com/office/drawing/2014/main" id="{0C60F6C2-673C-4D11-BB6B-7C08311AC690}"/>
              </a:ext>
            </a:extLst>
          </p:cNvPr>
          <p:cNvSpPr/>
          <p:nvPr/>
        </p:nvSpPr>
        <p:spPr>
          <a:xfrm>
            <a:off x="921480" y="2570228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Улыбающееся лицо 64">
            <a:extLst>
              <a:ext uri="{FF2B5EF4-FFF2-40B4-BE49-F238E27FC236}">
                <a16:creationId xmlns:a16="http://schemas.microsoft.com/office/drawing/2014/main" id="{387C56B8-DD03-4CB9-B79A-C3B1B846FEFC}"/>
              </a:ext>
            </a:extLst>
          </p:cNvPr>
          <p:cNvSpPr/>
          <p:nvPr/>
        </p:nvSpPr>
        <p:spPr>
          <a:xfrm>
            <a:off x="1345327" y="3017326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Улыбающееся лицо 98">
            <a:extLst>
              <a:ext uri="{FF2B5EF4-FFF2-40B4-BE49-F238E27FC236}">
                <a16:creationId xmlns:a16="http://schemas.microsoft.com/office/drawing/2014/main" id="{B70DEEE7-2C19-451E-9287-EB276D05A44A}"/>
              </a:ext>
            </a:extLst>
          </p:cNvPr>
          <p:cNvSpPr/>
          <p:nvPr/>
        </p:nvSpPr>
        <p:spPr>
          <a:xfrm>
            <a:off x="483577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Улыбающееся лицо 99">
            <a:extLst>
              <a:ext uri="{FF2B5EF4-FFF2-40B4-BE49-F238E27FC236}">
                <a16:creationId xmlns:a16="http://schemas.microsoft.com/office/drawing/2014/main" id="{B7D01212-5004-4E94-BCBF-54E990FE6D60}"/>
              </a:ext>
            </a:extLst>
          </p:cNvPr>
          <p:cNvSpPr/>
          <p:nvPr/>
        </p:nvSpPr>
        <p:spPr>
          <a:xfrm>
            <a:off x="916724" y="346826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Улыбающееся лицо 100">
            <a:extLst>
              <a:ext uri="{FF2B5EF4-FFF2-40B4-BE49-F238E27FC236}">
                <a16:creationId xmlns:a16="http://schemas.microsoft.com/office/drawing/2014/main" id="{E024628C-9894-4F7A-B615-2E674E8A0E32}"/>
              </a:ext>
            </a:extLst>
          </p:cNvPr>
          <p:cNvSpPr/>
          <p:nvPr/>
        </p:nvSpPr>
        <p:spPr>
          <a:xfrm>
            <a:off x="486485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Улыбающееся лицо 101">
            <a:extLst>
              <a:ext uri="{FF2B5EF4-FFF2-40B4-BE49-F238E27FC236}">
                <a16:creationId xmlns:a16="http://schemas.microsoft.com/office/drawing/2014/main" id="{AC90B720-7792-4D0C-B3DE-3DA7CA7722F4}"/>
              </a:ext>
            </a:extLst>
          </p:cNvPr>
          <p:cNvSpPr/>
          <p:nvPr/>
        </p:nvSpPr>
        <p:spPr>
          <a:xfrm>
            <a:off x="1335130" y="4352209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Улыбающееся лицо 102">
            <a:extLst>
              <a:ext uri="{FF2B5EF4-FFF2-40B4-BE49-F238E27FC236}">
                <a16:creationId xmlns:a16="http://schemas.microsoft.com/office/drawing/2014/main" id="{D384D426-E7B7-4176-9991-00345AEB22A5}"/>
              </a:ext>
            </a:extLst>
          </p:cNvPr>
          <p:cNvSpPr/>
          <p:nvPr/>
        </p:nvSpPr>
        <p:spPr>
          <a:xfrm>
            <a:off x="916724" y="4793434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Улыбающееся лицо 104">
            <a:extLst>
              <a:ext uri="{FF2B5EF4-FFF2-40B4-BE49-F238E27FC236}">
                <a16:creationId xmlns:a16="http://schemas.microsoft.com/office/drawing/2014/main" id="{8BF3938D-A3AC-4704-AD09-B27AF0C7734C}"/>
              </a:ext>
            </a:extLst>
          </p:cNvPr>
          <p:cNvSpPr/>
          <p:nvPr/>
        </p:nvSpPr>
        <p:spPr>
          <a:xfrm>
            <a:off x="495502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Улыбающееся лицо 105">
            <a:extLst>
              <a:ext uri="{FF2B5EF4-FFF2-40B4-BE49-F238E27FC236}">
                <a16:creationId xmlns:a16="http://schemas.microsoft.com/office/drawing/2014/main" id="{7F07325E-7AB3-4E5A-B568-C374D8B2F8D9}"/>
              </a:ext>
            </a:extLst>
          </p:cNvPr>
          <p:cNvSpPr/>
          <p:nvPr/>
        </p:nvSpPr>
        <p:spPr>
          <a:xfrm>
            <a:off x="927218" y="5234661"/>
            <a:ext cx="288032" cy="288000"/>
          </a:xfrm>
          <a:prstGeom prst="smileyFace">
            <a:avLst/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Улыбающееся лицо 106">
            <a:extLst>
              <a:ext uri="{FF2B5EF4-FFF2-40B4-BE49-F238E27FC236}">
                <a16:creationId xmlns:a16="http://schemas.microsoft.com/office/drawing/2014/main" id="{E0A8D66E-65B8-40B2-ADA0-EEDB9AE8BDD9}"/>
              </a:ext>
            </a:extLst>
          </p:cNvPr>
          <p:cNvSpPr/>
          <p:nvPr/>
        </p:nvSpPr>
        <p:spPr>
          <a:xfrm>
            <a:off x="923938" y="124796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08" name="Улыбающееся лицо 107">
            <a:extLst>
              <a:ext uri="{FF2B5EF4-FFF2-40B4-BE49-F238E27FC236}">
                <a16:creationId xmlns:a16="http://schemas.microsoft.com/office/drawing/2014/main" id="{AAC81414-311A-49B2-B3C2-CCBA5D65E3D3}"/>
              </a:ext>
            </a:extLst>
          </p:cNvPr>
          <p:cNvSpPr/>
          <p:nvPr/>
        </p:nvSpPr>
        <p:spPr>
          <a:xfrm>
            <a:off x="495502" y="168524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09" name="Улыбающееся лицо 108">
            <a:extLst>
              <a:ext uri="{FF2B5EF4-FFF2-40B4-BE49-F238E27FC236}">
                <a16:creationId xmlns:a16="http://schemas.microsoft.com/office/drawing/2014/main" id="{554B40B9-E171-445D-A962-577AC7880849}"/>
              </a:ext>
            </a:extLst>
          </p:cNvPr>
          <p:cNvSpPr/>
          <p:nvPr/>
        </p:nvSpPr>
        <p:spPr>
          <a:xfrm>
            <a:off x="929190" y="2126472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0" name="Улыбающееся лицо 109">
            <a:extLst>
              <a:ext uri="{FF2B5EF4-FFF2-40B4-BE49-F238E27FC236}">
                <a16:creationId xmlns:a16="http://schemas.microsoft.com/office/drawing/2014/main" id="{3DFA1362-6579-4C98-B3BC-FE4590EC81BA}"/>
              </a:ext>
            </a:extLst>
          </p:cNvPr>
          <p:cNvSpPr/>
          <p:nvPr/>
        </p:nvSpPr>
        <p:spPr>
          <a:xfrm>
            <a:off x="1338946" y="256591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1" name="Улыбающееся лицо 110">
            <a:extLst>
              <a:ext uri="{FF2B5EF4-FFF2-40B4-BE49-F238E27FC236}">
                <a16:creationId xmlns:a16="http://schemas.microsoft.com/office/drawing/2014/main" id="{3152F72F-B020-452D-B8B8-B76ED913AEB3}"/>
              </a:ext>
            </a:extLst>
          </p:cNvPr>
          <p:cNvSpPr/>
          <p:nvPr/>
        </p:nvSpPr>
        <p:spPr>
          <a:xfrm>
            <a:off x="486485" y="256711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2" name="Улыбающееся лицо 111">
            <a:extLst>
              <a:ext uri="{FF2B5EF4-FFF2-40B4-BE49-F238E27FC236}">
                <a16:creationId xmlns:a16="http://schemas.microsoft.com/office/drawing/2014/main" id="{B70D8D3D-4CDC-4C40-877A-4B8F2B40D0A5}"/>
              </a:ext>
            </a:extLst>
          </p:cNvPr>
          <p:cNvSpPr/>
          <p:nvPr/>
        </p:nvSpPr>
        <p:spPr>
          <a:xfrm>
            <a:off x="496063" y="301909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3" name="Улыбающееся лицо 112">
            <a:extLst>
              <a:ext uri="{FF2B5EF4-FFF2-40B4-BE49-F238E27FC236}">
                <a16:creationId xmlns:a16="http://schemas.microsoft.com/office/drawing/2014/main" id="{E8A6B7B2-DF58-4634-ADA2-A9C5FB0484CF}"/>
              </a:ext>
            </a:extLst>
          </p:cNvPr>
          <p:cNvSpPr/>
          <p:nvPr/>
        </p:nvSpPr>
        <p:spPr>
          <a:xfrm>
            <a:off x="916724" y="3017326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4" name="Улыбающееся лицо 113">
            <a:extLst>
              <a:ext uri="{FF2B5EF4-FFF2-40B4-BE49-F238E27FC236}">
                <a16:creationId xmlns:a16="http://schemas.microsoft.com/office/drawing/2014/main" id="{E5F1B4B7-CABD-4CF6-85A4-20AC4B8E40D9}"/>
              </a:ext>
            </a:extLst>
          </p:cNvPr>
          <p:cNvSpPr/>
          <p:nvPr/>
        </p:nvSpPr>
        <p:spPr>
          <a:xfrm>
            <a:off x="1338946" y="346969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5" name="Улыбающееся лицо 114">
            <a:extLst>
              <a:ext uri="{FF2B5EF4-FFF2-40B4-BE49-F238E27FC236}">
                <a16:creationId xmlns:a16="http://schemas.microsoft.com/office/drawing/2014/main" id="{8B2C3B7E-03E6-4DD6-B33A-10F63518D461}"/>
              </a:ext>
            </a:extLst>
          </p:cNvPr>
          <p:cNvSpPr/>
          <p:nvPr/>
        </p:nvSpPr>
        <p:spPr>
          <a:xfrm>
            <a:off x="479706" y="3902179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6" name="Улыбающееся лицо 115">
            <a:extLst>
              <a:ext uri="{FF2B5EF4-FFF2-40B4-BE49-F238E27FC236}">
                <a16:creationId xmlns:a16="http://schemas.microsoft.com/office/drawing/2014/main" id="{E3AA21E7-2416-47FC-A59E-71D6DA3865BE}"/>
              </a:ext>
            </a:extLst>
          </p:cNvPr>
          <p:cNvSpPr/>
          <p:nvPr/>
        </p:nvSpPr>
        <p:spPr>
          <a:xfrm>
            <a:off x="923938" y="391372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7" name="Улыбающееся лицо 116">
            <a:extLst>
              <a:ext uri="{FF2B5EF4-FFF2-40B4-BE49-F238E27FC236}">
                <a16:creationId xmlns:a16="http://schemas.microsoft.com/office/drawing/2014/main" id="{1E4D064E-E00F-4C04-8BA5-C0CCA6E807EA}"/>
              </a:ext>
            </a:extLst>
          </p:cNvPr>
          <p:cNvSpPr/>
          <p:nvPr/>
        </p:nvSpPr>
        <p:spPr>
          <a:xfrm>
            <a:off x="1338946" y="3901775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8" name="Улыбающееся лицо 117">
            <a:extLst>
              <a:ext uri="{FF2B5EF4-FFF2-40B4-BE49-F238E27FC236}">
                <a16:creationId xmlns:a16="http://schemas.microsoft.com/office/drawing/2014/main" id="{B03BA5FC-DF51-402E-959E-8630D1B00D35}"/>
              </a:ext>
            </a:extLst>
          </p:cNvPr>
          <p:cNvSpPr/>
          <p:nvPr/>
        </p:nvSpPr>
        <p:spPr>
          <a:xfrm>
            <a:off x="929190" y="4353520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19" name="Улыбающееся лицо 118">
            <a:extLst>
              <a:ext uri="{FF2B5EF4-FFF2-40B4-BE49-F238E27FC236}">
                <a16:creationId xmlns:a16="http://schemas.microsoft.com/office/drawing/2014/main" id="{3F57B65C-E699-413D-B356-02952ADB4054}"/>
              </a:ext>
            </a:extLst>
          </p:cNvPr>
          <p:cNvSpPr/>
          <p:nvPr/>
        </p:nvSpPr>
        <p:spPr>
          <a:xfrm>
            <a:off x="488559" y="479654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20" name="Улыбающееся лицо 119">
            <a:extLst>
              <a:ext uri="{FF2B5EF4-FFF2-40B4-BE49-F238E27FC236}">
                <a16:creationId xmlns:a16="http://schemas.microsoft.com/office/drawing/2014/main" id="{50569335-3E84-42BA-AF9C-791792B89807}"/>
              </a:ext>
            </a:extLst>
          </p:cNvPr>
          <p:cNvSpPr/>
          <p:nvPr/>
        </p:nvSpPr>
        <p:spPr>
          <a:xfrm>
            <a:off x="1331901" y="4784064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21" name="Улыбающееся лицо 120">
            <a:extLst>
              <a:ext uri="{FF2B5EF4-FFF2-40B4-BE49-F238E27FC236}">
                <a16:creationId xmlns:a16="http://schemas.microsoft.com/office/drawing/2014/main" id="{D306A87B-B7D2-46F1-8E5B-26CEFB3EFA22}"/>
              </a:ext>
            </a:extLst>
          </p:cNvPr>
          <p:cNvSpPr/>
          <p:nvPr/>
        </p:nvSpPr>
        <p:spPr>
          <a:xfrm>
            <a:off x="1338946" y="5234777"/>
            <a:ext cx="288032" cy="288000"/>
          </a:xfrm>
          <a:prstGeom prst="smileyFace">
            <a:avLst/>
          </a:prstGeom>
          <a:solidFill>
            <a:srgbClr val="28516A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Смещение из-за оптимизма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Optimism bias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1FFAD6D-5F6F-DF4D-8D74-2FD6A2377C4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480" cy="47675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Когда метрика изменяется </a:t>
            </a:r>
            <a:r>
              <a:rPr lang="ru-RU" sz="2400" dirty="0">
                <a:solidFill>
                  <a:srgbClr val="416F2F"/>
                </a:solidFill>
              </a:rPr>
              <a:t>в хорошем направлении</a:t>
            </a:r>
            <a:r>
              <a:rPr lang="ru-RU" sz="2400" dirty="0">
                <a:solidFill>
                  <a:srgbClr val="373737"/>
                </a:solidFill>
              </a:rPr>
              <a:t>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мы просто принимаем этот факт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11B13C-10C3-9C4C-A8B9-93A07538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816"/>
            <a:ext cx="7299088" cy="4588924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D6EBC26-585D-A14E-8667-A3FCF3448EA4}"/>
              </a:ext>
            </a:extLst>
          </p:cNvPr>
          <p:cNvSpPr/>
          <p:nvPr/>
        </p:nvSpPr>
        <p:spPr>
          <a:xfrm>
            <a:off x="641885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emojio.ru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8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Смещение из-за оптимизма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Optimism bias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78DF4CD-1A8C-48C7-B3B2-13936C53018C}"/>
              </a:ext>
            </a:extLst>
          </p:cNvPr>
          <p:cNvSpPr/>
          <p:nvPr/>
        </p:nvSpPr>
        <p:spPr>
          <a:xfrm>
            <a:off x="1043608" y="692696"/>
            <a:ext cx="7261521" cy="93610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EB32E-3E40-44D8-AD18-B5F568F33C98}"/>
              </a:ext>
            </a:extLst>
          </p:cNvPr>
          <p:cNvSpPr txBox="1"/>
          <p:nvPr/>
        </p:nvSpPr>
        <p:spPr>
          <a:xfrm>
            <a:off x="1720725" y="734470"/>
            <a:ext cx="652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У нас есть предрасположенность подвергать проверкам только неприятные выводы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9FE5B8B-A848-409C-A1F7-2F730EEABC3B}"/>
              </a:ext>
            </a:extLst>
          </p:cNvPr>
          <p:cNvSpPr/>
          <p:nvPr/>
        </p:nvSpPr>
        <p:spPr>
          <a:xfrm>
            <a:off x="1259632" y="824639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C8894-FA5F-3342-9E41-87F8D5412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816"/>
            <a:ext cx="7299088" cy="4588924"/>
          </a:xfrm>
          <a:prstGeom prst="rect">
            <a:avLst/>
          </a:prstGeom>
        </p:spPr>
      </p:pic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E750811C-6422-E341-92FF-F0DCCB278178}"/>
              </a:ext>
            </a:extLst>
          </p:cNvPr>
          <p:cNvSpPr/>
          <p:nvPr/>
        </p:nvSpPr>
        <p:spPr>
          <a:xfrm>
            <a:off x="641885" y="6093296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emojio.ru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42750E9B-2711-476D-9CFE-DD6ECEA9294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АБ-тест длится меньше недели</a:t>
            </a:r>
            <a:r>
              <a:rPr lang="en-US" dirty="0"/>
              <a:t>: </a:t>
            </a:r>
            <a:r>
              <a:rPr lang="ru-RU" dirty="0"/>
              <a:t>поведение пользователей различается в разные дни недели</a:t>
            </a:r>
            <a:r>
              <a:rPr lang="en-US" dirty="0"/>
              <a:t>, </a:t>
            </a:r>
            <a:r>
              <a:rPr lang="ru-RU" dirty="0"/>
              <a:t>присутствует сезонность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C8E0672-F6B5-492F-AC11-847AFF966D3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АБ-тест длится меньше недели</a:t>
            </a:r>
            <a:r>
              <a:rPr lang="en-US" dirty="0"/>
              <a:t>: </a:t>
            </a:r>
            <a:r>
              <a:rPr lang="ru-RU" dirty="0"/>
              <a:t>поведение пользователей различается в разные дни недели</a:t>
            </a:r>
            <a:r>
              <a:rPr lang="en-US" dirty="0"/>
              <a:t>, </a:t>
            </a:r>
            <a:r>
              <a:rPr lang="ru-RU" dirty="0"/>
              <a:t>присутствует сезонность</a:t>
            </a:r>
            <a:endParaRPr lang="en-US" dirty="0"/>
          </a:p>
          <a:p>
            <a:r>
              <a:rPr lang="ru-RU" dirty="0"/>
              <a:t>Долгосрочные и краткосрочные эффекты</a:t>
            </a:r>
          </a:p>
        </p:txBody>
      </p:sp>
    </p:spTree>
    <p:extLst>
      <p:ext uri="{BB962C8B-B14F-4D97-AF65-F5344CB8AC3E}">
        <p14:creationId xmlns:p14="http://schemas.microsoft.com/office/powerpoint/2010/main" val="3643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BC0355E0-A1B1-4065-8F45-C611EB8E749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АБ-тест длится меньше недели</a:t>
            </a:r>
            <a:r>
              <a:rPr lang="en-US" dirty="0"/>
              <a:t>: </a:t>
            </a:r>
            <a:r>
              <a:rPr lang="ru-RU" dirty="0"/>
              <a:t>поведение пользователей различается в разные дни недели</a:t>
            </a:r>
            <a:r>
              <a:rPr lang="en-US" dirty="0"/>
              <a:t>, </a:t>
            </a:r>
            <a:r>
              <a:rPr lang="ru-RU" dirty="0"/>
              <a:t>присутствует сезонность</a:t>
            </a:r>
            <a:endParaRPr lang="en-US" dirty="0"/>
          </a:p>
          <a:p>
            <a:r>
              <a:rPr lang="ru-RU" dirty="0"/>
              <a:t>Долгосрочные и краткосрочные эффекты</a:t>
            </a:r>
          </a:p>
          <a:p>
            <a:r>
              <a:rPr lang="ru-RU" dirty="0"/>
              <a:t>Хочется проверять много идей сразу</a:t>
            </a:r>
            <a:r>
              <a:rPr lang="en-US" dirty="0"/>
              <a:t>, </a:t>
            </a:r>
            <a:r>
              <a:rPr lang="ru-RU" dirty="0"/>
              <a:t>один и тот же пользователь не должен попадать в несколько групп </a:t>
            </a:r>
          </a:p>
        </p:txBody>
      </p:sp>
    </p:spTree>
    <p:extLst>
      <p:ext uri="{BB962C8B-B14F-4D97-AF65-F5344CB8AC3E}">
        <p14:creationId xmlns:p14="http://schemas.microsoft.com/office/powerpoint/2010/main" val="1258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12CA3C-B1B1-C248-88BD-31557A5A5E4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АБ-тест длится меньше недели</a:t>
            </a:r>
            <a:r>
              <a:rPr lang="en-US" dirty="0"/>
              <a:t>: </a:t>
            </a:r>
            <a:r>
              <a:rPr lang="ru-RU" dirty="0"/>
              <a:t>поведение пользователей различается в разные дни недели</a:t>
            </a:r>
            <a:r>
              <a:rPr lang="en-US" dirty="0"/>
              <a:t>, </a:t>
            </a:r>
            <a:r>
              <a:rPr lang="ru-RU" dirty="0"/>
              <a:t>присутствует сезонность</a:t>
            </a:r>
            <a:endParaRPr lang="en-US" dirty="0"/>
          </a:p>
          <a:p>
            <a:r>
              <a:rPr lang="ru-RU" dirty="0"/>
              <a:t>Долгосрочные и краткосрочные эффекты</a:t>
            </a:r>
          </a:p>
          <a:p>
            <a:r>
              <a:rPr lang="ru-RU" dirty="0"/>
              <a:t>Хочется проверять много идей сразу</a:t>
            </a:r>
            <a:r>
              <a:rPr lang="en-US" dirty="0"/>
              <a:t>, </a:t>
            </a:r>
            <a:r>
              <a:rPr lang="ru-RU" dirty="0"/>
              <a:t>один и тот же пользователь не должен попадать в несколько групп </a:t>
            </a:r>
          </a:p>
          <a:p>
            <a:r>
              <a:rPr lang="ru-RU" dirty="0"/>
              <a:t>Проведение одновременно нескольких экспериментов</a:t>
            </a:r>
            <a:r>
              <a:rPr lang="en-US" dirty="0"/>
              <a:t>: </a:t>
            </a:r>
            <a:r>
              <a:rPr lang="ru-RU" dirty="0"/>
              <a:t>изменения могут </a:t>
            </a:r>
            <a:r>
              <a:rPr lang="ru-RU" dirty="0" err="1"/>
              <a:t>взаимоуничтожать</a:t>
            </a:r>
            <a:r>
              <a:rPr lang="ru-RU" dirty="0"/>
              <a:t> </a:t>
            </a:r>
            <a:r>
              <a:rPr lang="ru-RU" dirty="0" smtClean="0"/>
              <a:t>друг друга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E292A3FE-0BEC-4F0F-904D-74D5F4CB447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Неравномерный отбор пользователей в эксперимент искажает картину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7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Ещё проблемы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F254DEC-7CA5-F34F-8B14-A1F951E9AB04}"/>
              </a:ext>
            </a:extLst>
          </p:cNvPr>
          <p:cNvSpPr txBox="1">
            <a:spLocks/>
          </p:cNvSpPr>
          <p:nvPr/>
        </p:nvSpPr>
        <p:spPr>
          <a:xfrm>
            <a:off x="539552" y="599946"/>
            <a:ext cx="8064896" cy="56197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12CA3C-B1B1-C248-88BD-31557A5A5E4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280040" cy="561979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Неравномерный отбор пользователей в эксперимент искажает картину</a:t>
            </a:r>
            <a:endParaRPr lang="en-US" dirty="0"/>
          </a:p>
          <a:p>
            <a:r>
              <a:rPr lang="ru-RU" dirty="0"/>
              <a:t>Не всегда ясно, как улучшить сервис</a:t>
            </a:r>
            <a:r>
              <a:rPr lang="en-US" dirty="0"/>
              <a:t>, </a:t>
            </a:r>
            <a:r>
              <a:rPr lang="ru-RU" dirty="0"/>
              <a:t>гораздо понятнее, </a:t>
            </a:r>
            <a:br>
              <a:rPr lang="ru-RU" dirty="0"/>
            </a:br>
            <a:r>
              <a:rPr lang="ru-RU" dirty="0"/>
              <a:t>как всё испортить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АА-тест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6888991-6B5D-4BF3-8FA4-8D99F73E4B2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81642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Иногда</a:t>
            </a:r>
            <a:r>
              <a:rPr lang="en-US" dirty="0"/>
              <a:t>, </a:t>
            </a:r>
            <a:r>
              <a:rPr lang="ru-RU" dirty="0"/>
              <a:t>чтобы понять насколько хорошим вышел </a:t>
            </a:r>
            <a:br>
              <a:rPr lang="ru-RU" dirty="0"/>
            </a:br>
            <a:r>
              <a:rPr lang="ru-RU" dirty="0"/>
              <a:t>дизайн эксперимента</a:t>
            </a:r>
            <a:r>
              <a:rPr lang="en-US" dirty="0"/>
              <a:t>, </a:t>
            </a:r>
            <a:r>
              <a:rPr lang="ru-RU" dirty="0"/>
              <a:t>проводят </a:t>
            </a:r>
            <a:r>
              <a:rPr lang="en-US" dirty="0"/>
              <a:t>AA-</a:t>
            </a:r>
            <a:r>
              <a:rPr lang="ru-RU" dirty="0"/>
              <a:t>тест 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22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rm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АА-тест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8DDB306-3C3C-4F34-896B-B226C0C643E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064896" cy="3816424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Иногда</a:t>
            </a:r>
            <a:r>
              <a:rPr lang="en-US" dirty="0"/>
              <a:t>, </a:t>
            </a:r>
            <a:r>
              <a:rPr lang="ru-RU" dirty="0"/>
              <a:t>чтобы понять насколько хорошим вышел </a:t>
            </a:r>
            <a:br>
              <a:rPr lang="ru-RU" dirty="0"/>
            </a:br>
            <a:r>
              <a:rPr lang="ru-RU" dirty="0"/>
              <a:t>дизайн эксперимента</a:t>
            </a:r>
            <a:r>
              <a:rPr lang="en-US" dirty="0"/>
              <a:t>, </a:t>
            </a:r>
            <a:r>
              <a:rPr lang="ru-RU" dirty="0"/>
              <a:t>проводят </a:t>
            </a:r>
            <a:r>
              <a:rPr lang="en-US" dirty="0"/>
              <a:t>AA-</a:t>
            </a:r>
            <a:r>
              <a:rPr lang="ru-RU" dirty="0"/>
              <a:t>тест </a:t>
            </a:r>
            <a:endParaRPr lang="en-US" dirty="0"/>
          </a:p>
          <a:p>
            <a:r>
              <a:rPr lang="ru-RU" dirty="0"/>
              <a:t>Делим пользователей на две группы в соответствии </a:t>
            </a:r>
            <a:br>
              <a:rPr lang="ru-RU" dirty="0"/>
            </a:br>
            <a:r>
              <a:rPr lang="ru-RU" dirty="0"/>
              <a:t>с дизайном эксперимента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57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5">
    <a:dk1>
      <a:srgbClr val="3A3A3A"/>
    </a:dk1>
    <a:lt1>
      <a:srgbClr val="E9E9E9"/>
    </a:lt1>
    <a:dk2>
      <a:srgbClr val="953734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Другая 5">
    <a:dk1>
      <a:srgbClr val="3A3A3A"/>
    </a:dk1>
    <a:lt1>
      <a:srgbClr val="E9E9E9"/>
    </a:lt1>
    <a:dk2>
      <a:srgbClr val="953734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6765</Words>
  <Application>Microsoft Office PowerPoint</Application>
  <PresentationFormat>Экран (4:3)</PresentationFormat>
  <Paragraphs>1574</Paragraphs>
  <Slides>277</Slides>
  <Notes>100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277</vt:i4>
      </vt:variant>
    </vt:vector>
  </HeadingPairs>
  <TitlesOfParts>
    <vt:vector size="285" baseType="lpstr">
      <vt:lpstr>Arial</vt:lpstr>
      <vt:lpstr>Calibri</vt:lpstr>
      <vt:lpstr>Cambria Math</vt:lpstr>
      <vt:lpstr>DIN Alternate Bold</vt:lpstr>
      <vt:lpstr>Myriad Pro</vt:lpstr>
      <vt:lpstr>Times New Roman</vt:lpstr>
      <vt:lpstr>Zapf Dingbats</vt:lpstr>
      <vt:lpstr>Тема Office</vt:lpstr>
      <vt:lpstr>Презентация PowerPoint</vt:lpstr>
      <vt:lpstr>План</vt:lpstr>
      <vt:lpstr>План</vt:lpstr>
      <vt:lpstr>План</vt:lpstr>
      <vt:lpstr>План</vt:lpstr>
      <vt:lpstr>План</vt:lpstr>
      <vt:lpstr>План</vt:lpstr>
      <vt:lpstr>Презентация PowerPoint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Процедура АБ-тестирования</vt:lpstr>
      <vt:lpstr>Типичные метрики</vt:lpstr>
      <vt:lpstr>Где используются АБ-тесты</vt:lpstr>
      <vt:lpstr>Где используются АБ-тесты</vt:lpstr>
      <vt:lpstr>Где используются АБ-тесты</vt:lpstr>
      <vt:lpstr>Где используются АБ-тесты</vt:lpstr>
      <vt:lpstr>Где используются АБ-тесты</vt:lpstr>
      <vt:lpstr>Значимость и существенность </vt:lpstr>
      <vt:lpstr>Значимость и существенность </vt:lpstr>
      <vt:lpstr>Размер эффекта</vt:lpstr>
      <vt:lpstr>Значимость и существенность </vt:lpstr>
      <vt:lpstr>Значимость и существенность </vt:lpstr>
      <vt:lpstr>Значимость и существенность </vt:lpstr>
      <vt:lpstr>Значимость и существенность </vt:lpstr>
      <vt:lpstr>Значимость и существенность </vt:lpstr>
      <vt:lpstr>Значимость и существенность </vt:lpstr>
      <vt:lpstr>Резюме</vt:lpstr>
      <vt:lpstr>Резюме</vt:lpstr>
      <vt:lpstr>Резюме</vt:lpstr>
      <vt:lpstr>Резюме</vt:lpstr>
      <vt:lpstr>Резюме</vt:lpstr>
      <vt:lpstr>Резюме</vt:lpstr>
      <vt:lpstr>Резюме</vt:lpstr>
      <vt:lpstr>Резюме</vt:lpstr>
      <vt:lpstr>Резюме</vt:lpstr>
      <vt:lpstr>Резюме</vt:lpstr>
      <vt:lpstr>Резюме</vt:lpstr>
      <vt:lpstr>Презентация PowerPoint</vt:lpstr>
      <vt:lpstr>Схема АБ-теста</vt:lpstr>
      <vt:lpstr>Схема АБ-теста</vt:lpstr>
      <vt:lpstr>Презентация PowerPoint</vt:lpstr>
      <vt:lpstr>Кейс про кока-колу</vt:lpstr>
      <vt:lpstr>Кейс про кока-колу</vt:lpstr>
      <vt:lpstr>Кейс про кока-колу</vt:lpstr>
      <vt:lpstr>Кейс про кока-колу</vt:lpstr>
      <vt:lpstr>Кейс про кока-колу</vt:lpstr>
      <vt:lpstr>Презентация PowerPoint</vt:lpstr>
      <vt:lpstr>Кейс про кока-колу</vt:lpstr>
      <vt:lpstr>Кейс про кока-колу</vt:lpstr>
      <vt:lpstr>Что ещё может пойти не так?</vt:lpstr>
      <vt:lpstr>Презентация PowerPoint</vt:lpstr>
      <vt:lpstr>Репрезентативность выборки и выборы</vt:lpstr>
      <vt:lpstr>Репрезентативность выборки и выборы</vt:lpstr>
      <vt:lpstr>Репрезентативность выборки и выборы</vt:lpstr>
      <vt:lpstr>Репрезентативность выборки и выборы</vt:lpstr>
      <vt:lpstr>Проблема самоотбора (selection bias)</vt:lpstr>
      <vt:lpstr>Проблема самоотбора (selection bias)</vt:lpstr>
      <vt:lpstr>Проблема самоотбора (selection bias)</vt:lpstr>
      <vt:lpstr>Скрытые переменные</vt:lpstr>
      <vt:lpstr>Скрытые переменные</vt:lpstr>
      <vt:lpstr>Скрытые переменные</vt:lpstr>
      <vt:lpstr>Скрытые переменные</vt:lpstr>
      <vt:lpstr>Связанные выборки</vt:lpstr>
      <vt:lpstr>Связанные выборки</vt:lpstr>
      <vt:lpstr>Связанные выборки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Проблема подглядывания (peeking problem)</vt:lpstr>
      <vt:lpstr>Неправильная работа с метриками</vt:lpstr>
      <vt:lpstr>Неправильная работа с метриками</vt:lpstr>
      <vt:lpstr>Неправильная работа с метриками</vt:lpstr>
      <vt:lpstr>Смещение из-за оптимизма (Optimism bias)</vt:lpstr>
      <vt:lpstr>Смещение из-за оптимизма (Optimism bias)</vt:lpstr>
      <vt:lpstr>Смещение из-за оптимизма (Optimism bias)</vt:lpstr>
      <vt:lpstr>Смещение из-за оптимизма (Optimism bias)</vt:lpstr>
      <vt:lpstr>Ещё проблемы</vt:lpstr>
      <vt:lpstr>Ещё проблемы</vt:lpstr>
      <vt:lpstr>Ещё проблемы</vt:lpstr>
      <vt:lpstr>Ещё проблемы</vt:lpstr>
      <vt:lpstr>Ещё проблемы</vt:lpstr>
      <vt:lpstr>Ещё проблемы</vt:lpstr>
      <vt:lpstr>АА-тест</vt:lpstr>
      <vt:lpstr>АА-тест</vt:lpstr>
      <vt:lpstr>АА-тест</vt:lpstr>
      <vt:lpstr>АА-тест</vt:lpstr>
      <vt:lpstr>Резюме</vt:lpstr>
      <vt:lpstr>Резюме</vt:lpstr>
      <vt:lpstr>Резюме</vt:lpstr>
      <vt:lpstr>Резюме</vt:lpstr>
      <vt:lpstr>Резюме</vt:lpstr>
      <vt:lpstr>Презентация PowerPoint</vt:lpstr>
      <vt:lpstr>Офлайн АБ-тесты</vt:lpstr>
      <vt:lpstr>Офлайн АБ-тесты</vt:lpstr>
      <vt:lpstr>Пример: офлайн-ритейл</vt:lpstr>
      <vt:lpstr>Пример: офлайн-ритейл</vt:lpstr>
      <vt:lpstr>Пример: офлайн-ритейл</vt:lpstr>
      <vt:lpstr>Пример: офлайн-ритейл</vt:lpstr>
      <vt:lpstr>Офлайн АБ-тесты: ритейл </vt:lpstr>
      <vt:lpstr>Офлайн АБ-тесты: ритейл </vt:lpstr>
      <vt:lpstr>Офлайн АБ-тесты: ритейл </vt:lpstr>
      <vt:lpstr>Офлайн АБ-тесты: ритейл </vt:lpstr>
      <vt:lpstr>Офлайн АБ-тесты: ритейл </vt:lpstr>
      <vt:lpstr>Офлайн АБ-тесты: ритейл </vt:lpstr>
      <vt:lpstr>Невозможность АБ-теста</vt:lpstr>
      <vt:lpstr>Невозможность АБ-теста</vt:lpstr>
      <vt:lpstr>Невозможность АБ-теста</vt:lpstr>
      <vt:lpstr>Невозможность АБ-теста</vt:lpstr>
      <vt:lpstr>Невозможность АБ-теста</vt:lpstr>
      <vt:lpstr>Естественный эксперимент</vt:lpstr>
      <vt:lpstr>Естественный эксперимент</vt:lpstr>
      <vt:lpstr>Естественный эксперимент</vt:lpstr>
      <vt:lpstr>Естественный эксперимент</vt:lpstr>
      <vt:lpstr>Естественный эксперимент</vt:lpstr>
      <vt:lpstr>Естественный эксперимент</vt:lpstr>
      <vt:lpstr>Линейная регрессия: статистический взгляд</vt:lpstr>
      <vt:lpstr>Линейная регрессия: статистический взгляд</vt:lpstr>
      <vt:lpstr>Линейная регрессия: статистический взгляд</vt:lpstr>
      <vt:lpstr>Линейная регрессия: статистический взгляд</vt:lpstr>
      <vt:lpstr>Линейная регрессия: статистический взгляд</vt:lpstr>
      <vt:lpstr>Линейная регрессия: статистический взгляд</vt:lpstr>
      <vt:lpstr>Линейная регрессия: статистический взгляд</vt:lpstr>
      <vt:lpstr>Эконометрика</vt:lpstr>
      <vt:lpstr>Эконометрика</vt:lpstr>
      <vt:lpstr>Эконометрика</vt:lpstr>
      <vt:lpstr>Эконометрика</vt:lpstr>
      <vt:lpstr>Зефирный тест</vt:lpstr>
      <vt:lpstr>Зефирный тест</vt:lpstr>
      <vt:lpstr>Зефирный тест</vt:lpstr>
      <vt:lpstr>Зефирный тест</vt:lpstr>
      <vt:lpstr>Зефирный тест</vt:lpstr>
      <vt:lpstr>Зефирный тест</vt:lpstr>
      <vt:lpstr>Резюме</vt:lpstr>
      <vt:lpstr>Резюме</vt:lpstr>
      <vt:lpstr>Резюме</vt:lpstr>
      <vt:lpstr>Резюме</vt:lpstr>
      <vt:lpstr>Резюме</vt:lpstr>
      <vt:lpstr>Презентация PowerPoint</vt:lpstr>
      <vt:lpstr>История о зомби-лососе</vt:lpstr>
      <vt:lpstr>История о зомби-лососе</vt:lpstr>
      <vt:lpstr>История о зомби-лососе</vt:lpstr>
      <vt:lpstr>История о зомби-лососе</vt:lpstr>
      <vt:lpstr>История о зомби-лососе</vt:lpstr>
      <vt:lpstr>Презентация PowerPoint</vt:lpstr>
      <vt:lpstr>История о зомби-лососе</vt:lpstr>
      <vt:lpstr>История о зомби-лососе</vt:lpstr>
      <vt:lpstr>История о зомби-лососе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Неравенство Бонферрони </vt:lpstr>
      <vt:lpstr>Матрица ошибок</vt:lpstr>
      <vt:lpstr>Family-Wise Error Rate (FWER)</vt:lpstr>
      <vt:lpstr>False Discovery Rate (FDR)</vt:lpstr>
      <vt:lpstr>Метод Холма</vt:lpstr>
      <vt:lpstr>Метод Холма</vt:lpstr>
      <vt:lpstr>Метод Холма</vt:lpstr>
      <vt:lpstr>Метод Холма</vt:lpstr>
      <vt:lpstr>Метод Холма</vt:lpstr>
      <vt:lpstr>Метод Холма</vt:lpstr>
      <vt:lpstr>Метод Холма</vt:lpstr>
      <vt:lpstr>Метод Холма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Метод Бенджамини-Хохберга</vt:lpstr>
      <vt:lpstr>Специальные тесты</vt:lpstr>
      <vt:lpstr>Специальные тесты</vt:lpstr>
      <vt:lpstr>Резюме</vt:lpstr>
      <vt:lpstr>Резюме</vt:lpstr>
      <vt:lpstr>Резюме</vt:lpstr>
      <vt:lpstr>Резюме</vt:lpstr>
      <vt:lpstr>Презентация PowerPoint</vt:lpstr>
      <vt:lpstr>Ошибки, что мы совершаем</vt:lpstr>
      <vt:lpstr>Ошибки, что мы совершаем</vt:lpstr>
      <vt:lpstr>Ошибки, что мы совершаем</vt:lpstr>
      <vt:lpstr>Размер эффекта</vt:lpstr>
      <vt:lpstr>Сколько нужно наблюдений</vt:lpstr>
      <vt:lpstr>Сколько нужно наблюдений</vt:lpstr>
      <vt:lpstr>Сколько нужно наблюдений</vt:lpstr>
      <vt:lpstr>Сколько нужно наблюдений</vt:lpstr>
      <vt:lpstr>Таблица эффекта-ошибки</vt:lpstr>
      <vt:lpstr>Таблица эффекта-ошибки</vt:lpstr>
      <vt:lpstr>Сколько нужно наблюдений</vt:lpstr>
      <vt:lpstr>Сколько нужно наблюдений</vt:lpstr>
      <vt:lpstr>Сколько нужно наблюдений</vt:lpstr>
      <vt:lpstr>Сколько нужно наблюдений</vt:lpstr>
      <vt:lpstr>Анализ мощности</vt:lpstr>
      <vt:lpstr>Анализ мощности</vt:lpstr>
      <vt:lpstr>Резюме</vt:lpstr>
      <vt:lpstr>Резюме</vt:lpstr>
      <vt:lpstr>Резюме</vt:lpstr>
      <vt:lpstr>Презентация PowerPoint</vt:lpstr>
      <vt:lpstr>Метрики</vt:lpstr>
      <vt:lpstr>Метрики</vt:lpstr>
      <vt:lpstr>Метрики</vt:lpstr>
      <vt:lpstr>Метрики</vt:lpstr>
      <vt:lpstr>Метрики</vt:lpstr>
      <vt:lpstr>Метрики</vt:lpstr>
      <vt:lpstr>Роли метрик</vt:lpstr>
      <vt:lpstr>Роли метрик</vt:lpstr>
      <vt:lpstr>Роли метрик</vt:lpstr>
      <vt:lpstr>Роли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Желательные свойства метрик</vt:lpstr>
      <vt:lpstr>Как изучать свойства метрик</vt:lpstr>
      <vt:lpstr>Как изучать свойства метрик</vt:lpstr>
      <vt:lpstr>Как изучать свойства метрик</vt:lpstr>
      <vt:lpstr>Как изучать свойства метрик</vt:lpstr>
      <vt:lpstr>Примеры свойств</vt:lpstr>
      <vt:lpstr>Примеры свойств</vt:lpstr>
      <vt:lpstr>Математические трюки</vt:lpstr>
      <vt:lpstr>Математические трюки</vt:lpstr>
      <vt:lpstr>Математические трюки</vt:lpstr>
      <vt:lpstr>Математические трюки</vt:lpstr>
      <vt:lpstr>Математические трюки</vt:lpstr>
      <vt:lpstr>Математические трюки</vt:lpstr>
      <vt:lpstr>Математические трюки</vt:lpstr>
      <vt:lpstr>Резюме</vt:lpstr>
      <vt:lpstr>Резюме</vt:lpstr>
      <vt:lpstr>Резюме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ksusha</cp:lastModifiedBy>
  <cp:revision>2072</cp:revision>
  <cp:lastPrinted>2020-08-19T22:20:18Z</cp:lastPrinted>
  <dcterms:created xsi:type="dcterms:W3CDTF">2005-01-01T07:06:31Z</dcterms:created>
  <dcterms:modified xsi:type="dcterms:W3CDTF">2020-10-21T12:11:23Z</dcterms:modified>
</cp:coreProperties>
</file>